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359" r:id="rId5"/>
    <p:sldId id="968" r:id="rId6"/>
    <p:sldId id="966" r:id="rId7"/>
    <p:sldId id="972" r:id="rId8"/>
    <p:sldId id="976" r:id="rId9"/>
    <p:sldId id="982" r:id="rId10"/>
    <p:sldId id="984" r:id="rId11"/>
    <p:sldId id="983" r:id="rId12"/>
    <p:sldId id="980" r:id="rId13"/>
    <p:sldId id="977" r:id="rId14"/>
    <p:sldId id="978" r:id="rId15"/>
    <p:sldId id="971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son Alencar SANTOS" initials="RAS" lastIdx="1" clrIdx="0"/>
  <p:cmAuthor id="2" name="Augusto Barbosa" initials="AB" lastIdx="0" clrIdx="1">
    <p:extLst>
      <p:ext uri="{19B8F6BF-5375-455C-9EA6-DF929625EA0E}">
        <p15:presenceInfo xmlns:p15="http://schemas.microsoft.com/office/powerpoint/2012/main" userId="Augusto Barbosa" providerId="None"/>
      </p:ext>
    </p:extLst>
  </p:cmAuthor>
  <p:cmAuthor id="3" name="Augusto Barbosa" initials="AB [2]" lastIdx="1" clrIdx="2">
    <p:extLst>
      <p:ext uri="{19B8F6BF-5375-455C-9EA6-DF929625EA0E}">
        <p15:presenceInfo xmlns:p15="http://schemas.microsoft.com/office/powerpoint/2012/main" userId="S::augusto@abrainc.org.br::a210d864-bbb3-4418-bec2-41b673978b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88838"/>
    <a:srgbClr val="143A60"/>
    <a:srgbClr val="1A5493"/>
    <a:srgbClr val="70AD47"/>
    <a:srgbClr val="A7CD8E"/>
    <a:srgbClr val="006BB5"/>
    <a:srgbClr val="1F4E78"/>
    <a:srgbClr val="FFFFFF"/>
    <a:srgbClr val="5C7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150F7-8F68-4C5E-A62B-D12D34463EAC}" v="8" dt="2020-09-01T17:13:22.042"/>
  </p1510:revLst>
</p1510:revInfo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6357" autoAdjust="0"/>
  </p:normalViewPr>
  <p:slideViewPr>
    <p:cSldViewPr snapToGrid="0" snapToObjects="1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gusto Barbosa" userId="a210d864-bbb3-4418-bec2-41b673978b19" providerId="ADAL" clId="{E9B150F7-8F68-4C5E-A62B-D12D34463EAC}"/>
    <pc:docChg chg="undo custSel modSld">
      <pc:chgData name="Augusto Barbosa" userId="a210d864-bbb3-4418-bec2-41b673978b19" providerId="ADAL" clId="{E9B150F7-8F68-4C5E-A62B-D12D34463EAC}" dt="2020-09-01T17:18:46.147" v="463" actId="20577"/>
      <pc:docMkLst>
        <pc:docMk/>
      </pc:docMkLst>
      <pc:sldChg chg="modSp mod">
        <pc:chgData name="Augusto Barbosa" userId="a210d864-bbb3-4418-bec2-41b673978b19" providerId="ADAL" clId="{E9B150F7-8F68-4C5E-A62B-D12D34463EAC}" dt="2020-09-01T17:13:13.285" v="420" actId="2"/>
        <pc:sldMkLst>
          <pc:docMk/>
          <pc:sldMk cId="2673644247" sldId="968"/>
        </pc:sldMkLst>
        <pc:spChg chg="mod">
          <ac:chgData name="Augusto Barbosa" userId="a210d864-bbb3-4418-bec2-41b673978b19" providerId="ADAL" clId="{E9B150F7-8F68-4C5E-A62B-D12D34463EAC}" dt="2020-09-01T17:13:13.285" v="420" actId="2"/>
          <ac:spMkLst>
            <pc:docMk/>
            <pc:sldMk cId="2673644247" sldId="968"/>
            <ac:spMk id="3" creationId="{5C1445EB-B164-4AD9-9D69-A1226C6035C7}"/>
          </ac:spMkLst>
        </pc:spChg>
        <pc:spChg chg="mod">
          <ac:chgData name="Augusto Barbosa" userId="a210d864-bbb3-4418-bec2-41b673978b19" providerId="ADAL" clId="{E9B150F7-8F68-4C5E-A62B-D12D34463EAC}" dt="2020-09-01T17:04:54.150" v="401" actId="5793"/>
          <ac:spMkLst>
            <pc:docMk/>
            <pc:sldMk cId="2673644247" sldId="968"/>
            <ac:spMk id="16" creationId="{EFA22D21-B922-4BF8-8620-9157CFA382A1}"/>
          </ac:spMkLst>
        </pc:spChg>
      </pc:sldChg>
      <pc:sldChg chg="addSp delSp modSp mod">
        <pc:chgData name="Augusto Barbosa" userId="a210d864-bbb3-4418-bec2-41b673978b19" providerId="ADAL" clId="{E9B150F7-8F68-4C5E-A62B-D12D34463EAC}" dt="2020-09-01T17:02:18.376" v="398"/>
        <pc:sldMkLst>
          <pc:docMk/>
          <pc:sldMk cId="4033877658" sldId="971"/>
        </pc:sldMkLst>
        <pc:spChg chg="del">
          <ac:chgData name="Augusto Barbosa" userId="a210d864-bbb3-4418-bec2-41b673978b19" providerId="ADAL" clId="{E9B150F7-8F68-4C5E-A62B-D12D34463EAC}" dt="2020-09-01T17:02:18.142" v="397" actId="478"/>
          <ac:spMkLst>
            <pc:docMk/>
            <pc:sldMk cId="4033877658" sldId="971"/>
            <ac:spMk id="9" creationId="{E61C62B0-B07C-419E-9BE0-DC95405AED2B}"/>
          </ac:spMkLst>
        </pc:spChg>
        <pc:spChg chg="del">
          <ac:chgData name="Augusto Barbosa" userId="a210d864-bbb3-4418-bec2-41b673978b19" providerId="ADAL" clId="{E9B150F7-8F68-4C5E-A62B-D12D34463EAC}" dt="2020-09-01T17:02:18.142" v="397" actId="478"/>
          <ac:spMkLst>
            <pc:docMk/>
            <pc:sldMk cId="4033877658" sldId="971"/>
            <ac:spMk id="10" creationId="{443489D5-5493-43EE-A7F7-F0BCBB3D6258}"/>
          </ac:spMkLst>
        </pc:spChg>
        <pc:spChg chg="add mod">
          <ac:chgData name="Augusto Barbosa" userId="a210d864-bbb3-4418-bec2-41b673978b19" providerId="ADAL" clId="{E9B150F7-8F68-4C5E-A62B-D12D34463EAC}" dt="2020-09-01T17:02:18.376" v="398"/>
          <ac:spMkLst>
            <pc:docMk/>
            <pc:sldMk cId="4033877658" sldId="971"/>
            <ac:spMk id="11" creationId="{8E447C03-AE06-4F15-9E3A-9E9924287985}"/>
          </ac:spMkLst>
        </pc:spChg>
        <pc:spChg chg="add mod">
          <ac:chgData name="Augusto Barbosa" userId="a210d864-bbb3-4418-bec2-41b673978b19" providerId="ADAL" clId="{E9B150F7-8F68-4C5E-A62B-D12D34463EAC}" dt="2020-09-01T17:02:18.376" v="398"/>
          <ac:spMkLst>
            <pc:docMk/>
            <pc:sldMk cId="4033877658" sldId="971"/>
            <ac:spMk id="12" creationId="{A54DBD7A-0346-43AF-AE04-40B2A6C26BD3}"/>
          </ac:spMkLst>
        </pc:spChg>
      </pc:sldChg>
      <pc:sldChg chg="modSp mod">
        <pc:chgData name="Augusto Barbosa" userId="a210d864-bbb3-4418-bec2-41b673978b19" providerId="ADAL" clId="{E9B150F7-8F68-4C5E-A62B-D12D34463EAC}" dt="2020-09-01T16:55:55.306" v="80" actId="6549"/>
        <pc:sldMkLst>
          <pc:docMk/>
          <pc:sldMk cId="2649881688" sldId="972"/>
        </pc:sldMkLst>
        <pc:spChg chg="mod">
          <ac:chgData name="Augusto Barbosa" userId="a210d864-bbb3-4418-bec2-41b673978b19" providerId="ADAL" clId="{E9B150F7-8F68-4C5E-A62B-D12D34463EAC}" dt="2020-09-01T16:54:42.436" v="62" actId="1038"/>
          <ac:spMkLst>
            <pc:docMk/>
            <pc:sldMk cId="2649881688" sldId="972"/>
            <ac:spMk id="9" creationId="{987CD73E-A00F-4C99-AD58-29D9D3D2437D}"/>
          </ac:spMkLst>
        </pc:spChg>
        <pc:spChg chg="mod">
          <ac:chgData name="Augusto Barbosa" userId="a210d864-bbb3-4418-bec2-41b673978b19" providerId="ADAL" clId="{E9B150F7-8F68-4C5E-A62B-D12D34463EAC}" dt="2020-09-01T16:55:14.379" v="74" actId="1076"/>
          <ac:spMkLst>
            <pc:docMk/>
            <pc:sldMk cId="2649881688" sldId="972"/>
            <ac:spMk id="11" creationId="{539F2F01-F18C-45FE-B33B-D0FCD9E415E0}"/>
          </ac:spMkLst>
        </pc:spChg>
        <pc:spChg chg="mod">
          <ac:chgData name="Augusto Barbosa" userId="a210d864-bbb3-4418-bec2-41b673978b19" providerId="ADAL" clId="{E9B150F7-8F68-4C5E-A62B-D12D34463EAC}" dt="2020-09-01T16:54:42.436" v="62" actId="1038"/>
          <ac:spMkLst>
            <pc:docMk/>
            <pc:sldMk cId="2649881688" sldId="972"/>
            <ac:spMk id="12" creationId="{2E4BAB7A-73FE-47E1-821E-C87758E93E62}"/>
          </ac:spMkLst>
        </pc:spChg>
        <pc:spChg chg="mod">
          <ac:chgData name="Augusto Barbosa" userId="a210d864-bbb3-4418-bec2-41b673978b19" providerId="ADAL" clId="{E9B150F7-8F68-4C5E-A62B-D12D34463EAC}" dt="2020-09-01T16:55:55.306" v="80" actId="6549"/>
          <ac:spMkLst>
            <pc:docMk/>
            <pc:sldMk cId="2649881688" sldId="972"/>
            <ac:spMk id="14" creationId="{621072E3-257B-44D5-AA1C-79D254CB77E0}"/>
          </ac:spMkLst>
        </pc:spChg>
        <pc:graphicFrameChg chg="mod">
          <ac:chgData name="Augusto Barbosa" userId="a210d864-bbb3-4418-bec2-41b673978b19" providerId="ADAL" clId="{E9B150F7-8F68-4C5E-A62B-D12D34463EAC}" dt="2020-09-01T16:54:42.436" v="62" actId="1038"/>
          <ac:graphicFrameMkLst>
            <pc:docMk/>
            <pc:sldMk cId="2649881688" sldId="972"/>
            <ac:graphicFrameMk id="22" creationId="{59A0D2B2-1E4D-440F-A328-F0AA0D4147A4}"/>
          </ac:graphicFrameMkLst>
        </pc:graphicFrameChg>
        <pc:picChg chg="mod">
          <ac:chgData name="Augusto Barbosa" userId="a210d864-bbb3-4418-bec2-41b673978b19" providerId="ADAL" clId="{E9B150F7-8F68-4C5E-A62B-D12D34463EAC}" dt="2020-09-01T16:54:42.436" v="62" actId="1038"/>
          <ac:picMkLst>
            <pc:docMk/>
            <pc:sldMk cId="2649881688" sldId="972"/>
            <ac:picMk id="5" creationId="{C3A02298-BF98-44C1-97D2-3F9BA19EE27A}"/>
          </ac:picMkLst>
        </pc:picChg>
      </pc:sldChg>
      <pc:sldChg chg="modSp mod">
        <pc:chgData name="Augusto Barbosa" userId="a210d864-bbb3-4418-bec2-41b673978b19" providerId="ADAL" clId="{E9B150F7-8F68-4C5E-A62B-D12D34463EAC}" dt="2020-09-01T17:13:19.085" v="425" actId="2"/>
        <pc:sldMkLst>
          <pc:docMk/>
          <pc:sldMk cId="2914362546" sldId="976"/>
        </pc:sldMkLst>
        <pc:spChg chg="mod">
          <ac:chgData name="Augusto Barbosa" userId="a210d864-bbb3-4418-bec2-41b673978b19" providerId="ADAL" clId="{E9B150F7-8F68-4C5E-A62B-D12D34463EAC}" dt="2020-09-01T17:13:16.155" v="422" actId="2"/>
          <ac:spMkLst>
            <pc:docMk/>
            <pc:sldMk cId="2914362546" sldId="976"/>
            <ac:spMk id="3" creationId="{5C1445EB-B164-4AD9-9D69-A1226C6035C7}"/>
          </ac:spMkLst>
        </pc:spChg>
        <pc:spChg chg="mod">
          <ac:chgData name="Augusto Barbosa" userId="a210d864-bbb3-4418-bec2-41b673978b19" providerId="ADAL" clId="{E9B150F7-8F68-4C5E-A62B-D12D34463EAC}" dt="2020-09-01T17:13:17.172" v="423" actId="2"/>
          <ac:spMkLst>
            <pc:docMk/>
            <pc:sldMk cId="2914362546" sldId="976"/>
            <ac:spMk id="17" creationId="{159F2E72-56A0-4692-8219-69BD776C9875}"/>
          </ac:spMkLst>
        </pc:spChg>
        <pc:spChg chg="mod">
          <ac:chgData name="Augusto Barbosa" userId="a210d864-bbb3-4418-bec2-41b673978b19" providerId="ADAL" clId="{E9B150F7-8F68-4C5E-A62B-D12D34463EAC}" dt="2020-09-01T17:13:18.035" v="424" actId="2"/>
          <ac:spMkLst>
            <pc:docMk/>
            <pc:sldMk cId="2914362546" sldId="976"/>
            <ac:spMk id="18" creationId="{F06D31D4-C92F-45ED-B1CD-79E12914F6FC}"/>
          </ac:spMkLst>
        </pc:spChg>
        <pc:spChg chg="mod">
          <ac:chgData name="Augusto Barbosa" userId="a210d864-bbb3-4418-bec2-41b673978b19" providerId="ADAL" clId="{E9B150F7-8F68-4C5E-A62B-D12D34463EAC}" dt="2020-09-01T17:05:55.379" v="404" actId="20577"/>
          <ac:spMkLst>
            <pc:docMk/>
            <pc:sldMk cId="2914362546" sldId="976"/>
            <ac:spMk id="19" creationId="{882BFC1C-FC54-4BCD-A676-A207BE92DDAC}"/>
          </ac:spMkLst>
        </pc:spChg>
        <pc:spChg chg="mod">
          <ac:chgData name="Augusto Barbosa" userId="a210d864-bbb3-4418-bec2-41b673978b19" providerId="ADAL" clId="{E9B150F7-8F68-4C5E-A62B-D12D34463EAC}" dt="2020-09-01T17:13:19.085" v="425" actId="2"/>
          <ac:spMkLst>
            <pc:docMk/>
            <pc:sldMk cId="2914362546" sldId="976"/>
            <ac:spMk id="51" creationId="{5A8E730B-9E2A-4084-9272-EBBDFA7440F5}"/>
          </ac:spMkLst>
        </pc:spChg>
      </pc:sldChg>
      <pc:sldChg chg="addSp delSp modSp mod">
        <pc:chgData name="Augusto Barbosa" userId="a210d864-bbb3-4418-bec2-41b673978b19" providerId="ADAL" clId="{E9B150F7-8F68-4C5E-A62B-D12D34463EAC}" dt="2020-09-01T17:14:37.884" v="459" actId="20577"/>
        <pc:sldMkLst>
          <pc:docMk/>
          <pc:sldMk cId="784509949" sldId="977"/>
        </pc:sldMkLst>
        <pc:spChg chg="add mod">
          <ac:chgData name="Augusto Barbosa" userId="a210d864-bbb3-4418-bec2-41b673978b19" providerId="ADAL" clId="{E9B150F7-8F68-4C5E-A62B-D12D34463EAC}" dt="2020-09-01T17:02:10.380" v="394"/>
          <ac:spMkLst>
            <pc:docMk/>
            <pc:sldMk cId="784509949" sldId="977"/>
            <ac:spMk id="11" creationId="{D5581C23-D541-4F7B-BE39-E1E1BA76E96E}"/>
          </ac:spMkLst>
        </pc:spChg>
        <pc:spChg chg="add mod">
          <ac:chgData name="Augusto Barbosa" userId="a210d864-bbb3-4418-bec2-41b673978b19" providerId="ADAL" clId="{E9B150F7-8F68-4C5E-A62B-D12D34463EAC}" dt="2020-09-01T17:02:10.380" v="394"/>
          <ac:spMkLst>
            <pc:docMk/>
            <pc:sldMk cId="784509949" sldId="977"/>
            <ac:spMk id="12" creationId="{2F152E57-CE66-4A34-B454-E47960F656FD}"/>
          </ac:spMkLst>
        </pc:spChg>
        <pc:spChg chg="del">
          <ac:chgData name="Augusto Barbosa" userId="a210d864-bbb3-4418-bec2-41b673978b19" providerId="ADAL" clId="{E9B150F7-8F68-4C5E-A62B-D12D34463EAC}" dt="2020-09-01T17:02:10.085" v="393" actId="478"/>
          <ac:spMkLst>
            <pc:docMk/>
            <pc:sldMk cId="784509949" sldId="977"/>
            <ac:spMk id="13" creationId="{A31C43F3-49BB-4656-84FE-B1C539CA1B18}"/>
          </ac:spMkLst>
        </pc:spChg>
        <pc:spChg chg="del">
          <ac:chgData name="Augusto Barbosa" userId="a210d864-bbb3-4418-bec2-41b673978b19" providerId="ADAL" clId="{E9B150F7-8F68-4C5E-A62B-D12D34463EAC}" dt="2020-09-01T17:02:10.085" v="393" actId="478"/>
          <ac:spMkLst>
            <pc:docMk/>
            <pc:sldMk cId="784509949" sldId="977"/>
            <ac:spMk id="15" creationId="{CC2BA850-4B72-4FAF-8421-3684B85E2E7E}"/>
          </ac:spMkLst>
        </pc:spChg>
        <pc:spChg chg="mod">
          <ac:chgData name="Augusto Barbosa" userId="a210d864-bbb3-4418-bec2-41b673978b19" providerId="ADAL" clId="{E9B150F7-8F68-4C5E-A62B-D12D34463EAC}" dt="2020-09-01T17:11:31.373" v="411" actId="20577"/>
          <ac:spMkLst>
            <pc:docMk/>
            <pc:sldMk cId="784509949" sldId="977"/>
            <ac:spMk id="16" creationId="{EFA22D21-B922-4BF8-8620-9157CFA382A1}"/>
          </ac:spMkLst>
        </pc:spChg>
        <pc:graphicFrameChg chg="modGraphic">
          <ac:chgData name="Augusto Barbosa" userId="a210d864-bbb3-4418-bec2-41b673978b19" providerId="ADAL" clId="{E9B150F7-8F68-4C5E-A62B-D12D34463EAC}" dt="2020-09-01T17:14:37.884" v="459" actId="20577"/>
          <ac:graphicFrameMkLst>
            <pc:docMk/>
            <pc:sldMk cId="784509949" sldId="977"/>
            <ac:graphicFrameMk id="2" creationId="{5AA4CE49-CE23-4AC9-8B11-0EE35CF69A28}"/>
          </ac:graphicFrameMkLst>
        </pc:graphicFrameChg>
      </pc:sldChg>
      <pc:sldChg chg="addSp delSp modSp mod">
        <pc:chgData name="Augusto Barbosa" userId="a210d864-bbb3-4418-bec2-41b673978b19" providerId="ADAL" clId="{E9B150F7-8F68-4C5E-A62B-D12D34463EAC}" dt="2020-09-01T17:18:46.147" v="463" actId="20577"/>
        <pc:sldMkLst>
          <pc:docMk/>
          <pc:sldMk cId="2602763857" sldId="978"/>
        </pc:sldMkLst>
        <pc:spChg chg="add mod">
          <ac:chgData name="Augusto Barbosa" userId="a210d864-bbb3-4418-bec2-41b673978b19" providerId="ADAL" clId="{E9B150F7-8F68-4C5E-A62B-D12D34463EAC}" dt="2020-09-01T17:02:14.448" v="396"/>
          <ac:spMkLst>
            <pc:docMk/>
            <pc:sldMk cId="2602763857" sldId="978"/>
            <ac:spMk id="11" creationId="{DED4349E-9A3E-4DC1-985F-3352AF3CC465}"/>
          </ac:spMkLst>
        </pc:spChg>
        <pc:spChg chg="add mod">
          <ac:chgData name="Augusto Barbosa" userId="a210d864-bbb3-4418-bec2-41b673978b19" providerId="ADAL" clId="{E9B150F7-8F68-4C5E-A62B-D12D34463EAC}" dt="2020-09-01T17:02:14.448" v="396"/>
          <ac:spMkLst>
            <pc:docMk/>
            <pc:sldMk cId="2602763857" sldId="978"/>
            <ac:spMk id="12" creationId="{8DDE7B50-4429-449B-9D4E-B15C58908D6B}"/>
          </ac:spMkLst>
        </pc:spChg>
        <pc:spChg chg="del">
          <ac:chgData name="Augusto Barbosa" userId="a210d864-bbb3-4418-bec2-41b673978b19" providerId="ADAL" clId="{E9B150F7-8F68-4C5E-A62B-D12D34463EAC}" dt="2020-09-01T17:02:14.275" v="395" actId="478"/>
          <ac:spMkLst>
            <pc:docMk/>
            <pc:sldMk cId="2602763857" sldId="978"/>
            <ac:spMk id="13" creationId="{A31C43F3-49BB-4656-84FE-B1C539CA1B18}"/>
          </ac:spMkLst>
        </pc:spChg>
        <pc:spChg chg="del">
          <ac:chgData name="Augusto Barbosa" userId="a210d864-bbb3-4418-bec2-41b673978b19" providerId="ADAL" clId="{E9B150F7-8F68-4C5E-A62B-D12D34463EAC}" dt="2020-09-01T17:02:14.275" v="395" actId="478"/>
          <ac:spMkLst>
            <pc:docMk/>
            <pc:sldMk cId="2602763857" sldId="978"/>
            <ac:spMk id="15" creationId="{CC2BA850-4B72-4FAF-8421-3684B85E2E7E}"/>
          </ac:spMkLst>
        </pc:spChg>
        <pc:spChg chg="mod">
          <ac:chgData name="Augusto Barbosa" userId="a210d864-bbb3-4418-bec2-41b673978b19" providerId="ADAL" clId="{E9B150F7-8F68-4C5E-A62B-D12D34463EAC}" dt="2020-09-01T17:18:46.147" v="463" actId="20577"/>
          <ac:spMkLst>
            <pc:docMk/>
            <pc:sldMk cId="2602763857" sldId="978"/>
            <ac:spMk id="16" creationId="{EFA22D21-B922-4BF8-8620-9157CFA382A1}"/>
          </ac:spMkLst>
        </pc:spChg>
      </pc:sldChg>
      <pc:sldChg chg="modSp mod">
        <pc:chgData name="Augusto Barbosa" userId="a210d864-bbb3-4418-bec2-41b673978b19" providerId="ADAL" clId="{E9B150F7-8F68-4C5E-A62B-D12D34463EAC}" dt="2020-09-01T17:16:08.519" v="460" actId="20577"/>
        <pc:sldMkLst>
          <pc:docMk/>
          <pc:sldMk cId="701706545" sldId="979"/>
        </pc:sldMkLst>
        <pc:spChg chg="mod">
          <ac:chgData name="Augusto Barbosa" userId="a210d864-bbb3-4418-bec2-41b673978b19" providerId="ADAL" clId="{E9B150F7-8F68-4C5E-A62B-D12D34463EAC}" dt="2020-09-01T17:16:08.519" v="460" actId="20577"/>
          <ac:spMkLst>
            <pc:docMk/>
            <pc:sldMk cId="701706545" sldId="979"/>
            <ac:spMk id="12" creationId="{4B573386-A3C1-4AA0-AADE-309FE9848B73}"/>
          </ac:spMkLst>
        </pc:spChg>
      </pc:sldChg>
      <pc:sldChg chg="addSp delSp modSp mod">
        <pc:chgData name="Augusto Barbosa" userId="a210d864-bbb3-4418-bec2-41b673978b19" providerId="ADAL" clId="{E9B150F7-8F68-4C5E-A62B-D12D34463EAC}" dt="2020-09-01T17:13:44.307" v="432" actId="2"/>
        <pc:sldMkLst>
          <pc:docMk/>
          <pc:sldMk cId="2534458020" sldId="980"/>
        </pc:sldMkLst>
        <pc:spChg chg="mod">
          <ac:chgData name="Augusto Barbosa" userId="a210d864-bbb3-4418-bec2-41b673978b19" providerId="ADAL" clId="{E9B150F7-8F68-4C5E-A62B-D12D34463EAC}" dt="2020-09-01T16:59:33.044" v="185" actId="20577"/>
          <ac:spMkLst>
            <pc:docMk/>
            <pc:sldMk cId="2534458020" sldId="980"/>
            <ac:spMk id="5" creationId="{BA58A967-0992-483A-A3C0-90EDB9AA4780}"/>
          </ac:spMkLst>
        </pc:spChg>
        <pc:spChg chg="mod">
          <ac:chgData name="Augusto Barbosa" userId="a210d864-bbb3-4418-bec2-41b673978b19" providerId="ADAL" clId="{E9B150F7-8F68-4C5E-A62B-D12D34463EAC}" dt="2020-09-01T17:13:44.307" v="432" actId="2"/>
          <ac:spMkLst>
            <pc:docMk/>
            <pc:sldMk cId="2534458020" sldId="980"/>
            <ac:spMk id="6" creationId="{5D4D2959-1FF9-4165-8F9F-11BF98331D8E}"/>
          </ac:spMkLst>
        </pc:spChg>
        <pc:spChg chg="mod">
          <ac:chgData name="Augusto Barbosa" userId="a210d864-bbb3-4418-bec2-41b673978b19" providerId="ADAL" clId="{E9B150F7-8F68-4C5E-A62B-D12D34463EAC}" dt="2020-09-01T16:59:07.723" v="153" actId="1076"/>
          <ac:spMkLst>
            <pc:docMk/>
            <pc:sldMk cId="2534458020" sldId="980"/>
            <ac:spMk id="9" creationId="{958BB28D-C738-407D-A812-8B4F641CEC65}"/>
          </ac:spMkLst>
        </pc:spChg>
        <pc:spChg chg="add mod">
          <ac:chgData name="Augusto Barbosa" userId="a210d864-bbb3-4418-bec2-41b673978b19" providerId="ADAL" clId="{E9B150F7-8F68-4C5E-A62B-D12D34463EAC}" dt="2020-09-01T17:02:05.987" v="392"/>
          <ac:spMkLst>
            <pc:docMk/>
            <pc:sldMk cId="2534458020" sldId="980"/>
            <ac:spMk id="12" creationId="{F784AFB4-F740-4FBD-84EC-52BEE48E9C0F}"/>
          </ac:spMkLst>
        </pc:spChg>
        <pc:spChg chg="del">
          <ac:chgData name="Augusto Barbosa" userId="a210d864-bbb3-4418-bec2-41b673978b19" providerId="ADAL" clId="{E9B150F7-8F68-4C5E-A62B-D12D34463EAC}" dt="2020-09-01T17:02:05.665" v="391" actId="478"/>
          <ac:spMkLst>
            <pc:docMk/>
            <pc:sldMk cId="2534458020" sldId="980"/>
            <ac:spMk id="13" creationId="{A31C43F3-49BB-4656-84FE-B1C539CA1B18}"/>
          </ac:spMkLst>
        </pc:spChg>
        <pc:spChg chg="del">
          <ac:chgData name="Augusto Barbosa" userId="a210d864-bbb3-4418-bec2-41b673978b19" providerId="ADAL" clId="{E9B150F7-8F68-4C5E-A62B-D12D34463EAC}" dt="2020-09-01T17:02:05.665" v="391" actId="478"/>
          <ac:spMkLst>
            <pc:docMk/>
            <pc:sldMk cId="2534458020" sldId="980"/>
            <ac:spMk id="15" creationId="{CC2BA850-4B72-4FAF-8421-3684B85E2E7E}"/>
          </ac:spMkLst>
        </pc:spChg>
        <pc:spChg chg="add mod">
          <ac:chgData name="Augusto Barbosa" userId="a210d864-bbb3-4418-bec2-41b673978b19" providerId="ADAL" clId="{E9B150F7-8F68-4C5E-A62B-D12D34463EAC}" dt="2020-09-01T17:02:05.987" v="392"/>
          <ac:spMkLst>
            <pc:docMk/>
            <pc:sldMk cId="2534458020" sldId="980"/>
            <ac:spMk id="16" creationId="{C5125330-F68E-49F6-8536-F95BAD51AC97}"/>
          </ac:spMkLst>
        </pc:spChg>
      </pc:sldChg>
      <pc:sldChg chg="modSp mod">
        <pc:chgData name="Augusto Barbosa" userId="a210d864-bbb3-4418-bec2-41b673978b19" providerId="ADAL" clId="{E9B150F7-8F68-4C5E-A62B-D12D34463EAC}" dt="2020-09-01T17:13:14.980" v="421" actId="2"/>
        <pc:sldMkLst>
          <pc:docMk/>
          <pc:sldMk cId="83616318" sldId="981"/>
        </pc:sldMkLst>
        <pc:spChg chg="mod">
          <ac:chgData name="Augusto Barbosa" userId="a210d864-bbb3-4418-bec2-41b673978b19" providerId="ADAL" clId="{E9B150F7-8F68-4C5E-A62B-D12D34463EAC}" dt="2020-09-01T17:13:14.980" v="421" actId="2"/>
          <ac:spMkLst>
            <pc:docMk/>
            <pc:sldMk cId="83616318" sldId="981"/>
            <ac:spMk id="3" creationId="{5C1445EB-B164-4AD9-9D69-A1226C6035C7}"/>
          </ac:spMkLst>
        </pc:spChg>
        <pc:spChg chg="mod">
          <ac:chgData name="Augusto Barbosa" userId="a210d864-bbb3-4418-bec2-41b673978b19" providerId="ADAL" clId="{E9B150F7-8F68-4C5E-A62B-D12D34463EAC}" dt="2020-09-01T16:55:44.558" v="79" actId="12"/>
          <ac:spMkLst>
            <pc:docMk/>
            <pc:sldMk cId="83616318" sldId="981"/>
            <ac:spMk id="16" creationId="{EFA22D21-B922-4BF8-8620-9157CFA382A1}"/>
          </ac:spMkLst>
        </pc:spChg>
      </pc:sldChg>
      <pc:sldChg chg="modSp mod">
        <pc:chgData name="Augusto Barbosa" userId="a210d864-bbb3-4418-bec2-41b673978b19" providerId="ADAL" clId="{E9B150F7-8F68-4C5E-A62B-D12D34463EAC}" dt="2020-09-01T17:13:39.165" v="426" actId="2"/>
        <pc:sldMkLst>
          <pc:docMk/>
          <pc:sldMk cId="1841126132" sldId="982"/>
        </pc:sldMkLst>
        <pc:spChg chg="mod">
          <ac:chgData name="Augusto Barbosa" userId="a210d864-bbb3-4418-bec2-41b673978b19" providerId="ADAL" clId="{E9B150F7-8F68-4C5E-A62B-D12D34463EAC}" dt="2020-09-01T17:08:47.788" v="407" actId="20577"/>
          <ac:spMkLst>
            <pc:docMk/>
            <pc:sldMk cId="1841126132" sldId="982"/>
            <ac:spMk id="3" creationId="{5C1445EB-B164-4AD9-9D69-A1226C6035C7}"/>
          </ac:spMkLst>
        </pc:spChg>
        <pc:spChg chg="mod">
          <ac:chgData name="Augusto Barbosa" userId="a210d864-bbb3-4418-bec2-41b673978b19" providerId="ADAL" clId="{E9B150F7-8F68-4C5E-A62B-D12D34463EAC}" dt="2020-09-01T17:13:39.165" v="426" actId="2"/>
          <ac:spMkLst>
            <pc:docMk/>
            <pc:sldMk cId="1841126132" sldId="982"/>
            <ac:spMk id="4" creationId="{8FC4A9F2-7197-4192-88B9-6838173B42C6}"/>
          </ac:spMkLst>
        </pc:spChg>
        <pc:grpChg chg="mod">
          <ac:chgData name="Augusto Barbosa" userId="a210d864-bbb3-4418-bec2-41b673978b19" providerId="ADAL" clId="{E9B150F7-8F68-4C5E-A62B-D12D34463EAC}" dt="2020-09-01T16:56:51.867" v="101" actId="1035"/>
          <ac:grpSpMkLst>
            <pc:docMk/>
            <pc:sldMk cId="1841126132" sldId="982"/>
            <ac:grpSpMk id="2" creationId="{254974D2-32F6-4755-B72E-9BE8AB166DAA}"/>
          </ac:grpSpMkLst>
        </pc:grpChg>
      </pc:sldChg>
      <pc:sldChg chg="modSp mod">
        <pc:chgData name="Augusto Barbosa" userId="a210d864-bbb3-4418-bec2-41b673978b19" providerId="ADAL" clId="{E9B150F7-8F68-4C5E-A62B-D12D34463EAC}" dt="2020-09-01T17:14:20.843" v="455" actId="1036"/>
        <pc:sldMkLst>
          <pc:docMk/>
          <pc:sldMk cId="77111016" sldId="983"/>
        </pc:sldMkLst>
        <pc:spChg chg="mod">
          <ac:chgData name="Augusto Barbosa" userId="a210d864-bbb3-4418-bec2-41b673978b19" providerId="ADAL" clId="{E9B150F7-8F68-4C5E-A62B-D12D34463EAC}" dt="2020-09-01T17:14:20.843" v="455" actId="1036"/>
          <ac:spMkLst>
            <pc:docMk/>
            <pc:sldMk cId="77111016" sldId="983"/>
            <ac:spMk id="2" creationId="{A2904941-6E45-48C3-8D32-0AE20BBDDB81}"/>
          </ac:spMkLst>
        </pc:spChg>
        <pc:spChg chg="mod">
          <ac:chgData name="Augusto Barbosa" userId="a210d864-bbb3-4418-bec2-41b673978b19" providerId="ADAL" clId="{E9B150F7-8F68-4C5E-A62B-D12D34463EAC}" dt="2020-09-01T17:09:18.308" v="410" actId="20577"/>
          <ac:spMkLst>
            <pc:docMk/>
            <pc:sldMk cId="77111016" sldId="983"/>
            <ac:spMk id="3" creationId="{5C1445EB-B164-4AD9-9D69-A1226C6035C7}"/>
          </ac:spMkLst>
        </pc:spChg>
        <pc:picChg chg="mod">
          <ac:chgData name="Augusto Barbosa" userId="a210d864-bbb3-4418-bec2-41b673978b19" providerId="ADAL" clId="{E9B150F7-8F68-4C5E-A62B-D12D34463EAC}" dt="2020-09-01T17:14:20.843" v="455" actId="1036"/>
          <ac:picMkLst>
            <pc:docMk/>
            <pc:sldMk cId="77111016" sldId="983"/>
            <ac:picMk id="4" creationId="{ACA9E810-1C9B-4EE4-B7D6-075261808918}"/>
          </ac:picMkLst>
        </pc:picChg>
        <pc:picChg chg="mod">
          <ac:chgData name="Augusto Barbosa" userId="a210d864-bbb3-4418-bec2-41b673978b19" providerId="ADAL" clId="{E9B150F7-8F68-4C5E-A62B-D12D34463EAC}" dt="2020-09-01T17:14:20.843" v="455" actId="1036"/>
          <ac:picMkLst>
            <pc:docMk/>
            <pc:sldMk cId="77111016" sldId="983"/>
            <ac:picMk id="6" creationId="{196F21F5-E3AE-4883-A9AB-7D88CF4FC5D2}"/>
          </ac:picMkLst>
        </pc:picChg>
      </pc:sldChg>
      <pc:sldChg chg="modSp mod">
        <pc:chgData name="Augusto Barbosa" userId="a210d864-bbb3-4418-bec2-41b673978b19" providerId="ADAL" clId="{E9B150F7-8F68-4C5E-A62B-D12D34463EAC}" dt="2020-09-01T16:58:04.223" v="120" actId="1038"/>
        <pc:sldMkLst>
          <pc:docMk/>
          <pc:sldMk cId="3255784043" sldId="984"/>
        </pc:sldMkLst>
        <pc:spChg chg="mod">
          <ac:chgData name="Augusto Barbosa" userId="a210d864-bbb3-4418-bec2-41b673978b19" providerId="ADAL" clId="{E9B150F7-8F68-4C5E-A62B-D12D34463EAC}" dt="2020-09-01T16:58:04.223" v="120" actId="1038"/>
          <ac:spMkLst>
            <pc:docMk/>
            <pc:sldMk cId="3255784043" sldId="984"/>
            <ac:spMk id="16" creationId="{08B3ACC0-89BC-4578-8316-D28EF2C1CB7D}"/>
          </ac:spMkLst>
        </pc:spChg>
        <pc:spChg chg="mod">
          <ac:chgData name="Augusto Barbosa" userId="a210d864-bbb3-4418-bec2-41b673978b19" providerId="ADAL" clId="{E9B150F7-8F68-4C5E-A62B-D12D34463EAC}" dt="2020-09-01T16:57:44.315" v="114" actId="20577"/>
          <ac:spMkLst>
            <pc:docMk/>
            <pc:sldMk cId="3255784043" sldId="984"/>
            <ac:spMk id="21" creationId="{952A0567-5047-441D-B3D2-41B8EE06D34C}"/>
          </ac:spMkLst>
        </pc:spChg>
        <pc:spChg chg="mod">
          <ac:chgData name="Augusto Barbosa" userId="a210d864-bbb3-4418-bec2-41b673978b19" providerId="ADAL" clId="{E9B150F7-8F68-4C5E-A62B-D12D34463EAC}" dt="2020-09-01T16:57:22.091" v="108" actId="313"/>
          <ac:spMkLst>
            <pc:docMk/>
            <pc:sldMk cId="3255784043" sldId="984"/>
            <ac:spMk id="27" creationId="{5BEAEFB8-2403-4458-8AAE-E5A044EFDBE8}"/>
          </ac:spMkLst>
        </pc:spChg>
        <pc:cxnChg chg="mod">
          <ac:chgData name="Augusto Barbosa" userId="a210d864-bbb3-4418-bec2-41b673978b19" providerId="ADAL" clId="{E9B150F7-8F68-4C5E-A62B-D12D34463EAC}" dt="2020-09-01T16:57:51.327" v="115" actId="14100"/>
          <ac:cxnSpMkLst>
            <pc:docMk/>
            <pc:sldMk cId="3255784043" sldId="984"/>
            <ac:cxnSpMk id="18" creationId="{F1D0EE9A-9768-4148-BF95-7DAC44F783FC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E2020D8-221E-4C02-BDBD-AC1FCA5907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F319BC-DE4A-4814-8FAE-960FE8F3E9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A01D1-A94B-495C-A64A-9F1A26FD3E6B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8A4103-7018-4729-8604-0FFB418226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8A4231-8A7A-40CA-A10D-7FAB4E803D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C812E-B11C-4FC6-8815-A6F92819BD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2187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BD38E-74E5-3944-BB4A-132CFC9F81FC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68D7C-634D-CF4B-A63D-1976A3CB7C8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747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0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252" algn="l" defTabSz="80450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504" algn="l" defTabSz="80450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756" algn="l" defTabSz="80450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008" algn="l" defTabSz="80450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260" algn="l" defTabSz="80450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512" algn="l" defTabSz="80450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5764" algn="l" defTabSz="80450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016" algn="l" defTabSz="804504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8D7C-634D-CF4B-A63D-1976A3CB7C84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8986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8D7C-634D-CF4B-A63D-1976A3CB7C84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069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8D7C-634D-CF4B-A63D-1976A3CB7C84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865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8D7C-634D-CF4B-A63D-1976A3CB7C84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229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8D7C-634D-CF4B-A63D-1976A3CB7C84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910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8D7C-634D-CF4B-A63D-1976A3CB7C84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22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8D7C-634D-CF4B-A63D-1976A3CB7C84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192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8D7C-634D-CF4B-A63D-1976A3CB7C84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5366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8D7C-634D-CF4B-A63D-1976A3CB7C84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5090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8D7C-634D-CF4B-A63D-1976A3CB7C84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4180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68D7C-634D-CF4B-A63D-1976A3CB7C84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721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F313-2EA7-6E4E-819E-31943A45BB77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BA14-15FF-3649-AADA-BE4DE2E680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135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F313-2EA7-6E4E-819E-31943A45BB77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BA14-15FF-3649-AADA-BE4DE2E680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0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F313-2EA7-6E4E-819E-31943A45BB77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BA14-15FF-3649-AADA-BE4DE2E680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848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418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F313-2EA7-6E4E-819E-31943A45BB77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BA14-15FF-3649-AADA-BE4DE2E680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7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F313-2EA7-6E4E-819E-31943A45BB77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BA14-15FF-3649-AADA-BE4DE2E680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168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F313-2EA7-6E4E-819E-31943A45BB77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BA14-15FF-3649-AADA-BE4DE2E680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137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F313-2EA7-6E4E-819E-31943A45BB77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BA14-15FF-3649-AADA-BE4DE2E680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823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F313-2EA7-6E4E-819E-31943A45BB77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BA14-15FF-3649-AADA-BE4DE2E680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18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F313-2EA7-6E4E-819E-31943A45BB77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BA14-15FF-3649-AADA-BE4DE2E680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120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F313-2EA7-6E4E-819E-31943A45BB77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BA14-15FF-3649-AADA-BE4DE2E680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451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F313-2EA7-6E4E-819E-31943A45BB77}" type="datetimeFigureOut">
              <a:rPr lang="pt-BR" smtClean="0"/>
              <a:t>01/09/2020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081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F840297-5531-43A4-8AD0-0D6B3A5B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6016489" cy="6858001"/>
          </a:xfrm>
          <a:custGeom>
            <a:avLst/>
            <a:gdLst>
              <a:gd name="connsiteX0" fmla="*/ 0 w 6016489"/>
              <a:gd name="connsiteY0" fmla="*/ 0 h 6858001"/>
              <a:gd name="connsiteX1" fmla="*/ 6016489 w 6016489"/>
              <a:gd name="connsiteY1" fmla="*/ 0 h 6858001"/>
              <a:gd name="connsiteX2" fmla="*/ 6016489 w 6016489"/>
              <a:gd name="connsiteY2" fmla="*/ 3 h 6858001"/>
              <a:gd name="connsiteX3" fmla="*/ 4217356 w 6016489"/>
              <a:gd name="connsiteY3" fmla="*/ 3 h 6858001"/>
              <a:gd name="connsiteX4" fmla="*/ 4429187 w 6016489"/>
              <a:gd name="connsiteY4" fmla="*/ 675864 h 6858001"/>
              <a:gd name="connsiteX5" fmla="*/ 4426326 w 6016489"/>
              <a:gd name="connsiteY5" fmla="*/ 675864 h 6858001"/>
              <a:gd name="connsiteX6" fmla="*/ 5659819 w 6016489"/>
              <a:gd name="connsiteY6" fmla="*/ 4611414 h 6858001"/>
              <a:gd name="connsiteX7" fmla="*/ 3962482 w 6016489"/>
              <a:gd name="connsiteY7" fmla="*/ 6858000 h 6858001"/>
              <a:gd name="connsiteX8" fmla="*/ 6016489 w 6016489"/>
              <a:gd name="connsiteY8" fmla="*/ 6858000 h 6858001"/>
              <a:gd name="connsiteX9" fmla="*/ 6016489 w 6016489"/>
              <a:gd name="connsiteY9" fmla="*/ 6858001 h 6858001"/>
              <a:gd name="connsiteX10" fmla="*/ 0 w 6016489"/>
              <a:gd name="connsiteY1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16489" h="6858001">
                <a:moveTo>
                  <a:pt x="0" y="0"/>
                </a:moveTo>
                <a:lnTo>
                  <a:pt x="6016489" y="0"/>
                </a:lnTo>
                <a:lnTo>
                  <a:pt x="6016489" y="3"/>
                </a:lnTo>
                <a:lnTo>
                  <a:pt x="4217356" y="3"/>
                </a:lnTo>
                <a:lnTo>
                  <a:pt x="4429187" y="675864"/>
                </a:lnTo>
                <a:lnTo>
                  <a:pt x="4426326" y="675864"/>
                </a:lnTo>
                <a:lnTo>
                  <a:pt x="5659819" y="4611414"/>
                </a:lnTo>
                <a:lnTo>
                  <a:pt x="3962482" y="6858000"/>
                </a:lnTo>
                <a:lnTo>
                  <a:pt x="6016489" y="6858000"/>
                </a:lnTo>
                <a:lnTo>
                  <a:pt x="60164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1F3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m 6" descr="Uma imagem contendo equipamentos eletrônicos&#10;&#10;Descrição gerada automaticamente">
            <a:extLst>
              <a:ext uri="{FF2B5EF4-FFF2-40B4-BE49-F238E27FC236}">
                <a16:creationId xmlns:a16="http://schemas.microsoft.com/office/drawing/2014/main" id="{61ACFDFE-9011-4413-8034-FA7E70EA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001418" y="-8389"/>
            <a:ext cx="8190581" cy="6866392"/>
          </a:xfrm>
          <a:custGeom>
            <a:avLst/>
            <a:gdLst>
              <a:gd name="connsiteX0" fmla="*/ 5181344 w 8123469"/>
              <a:gd name="connsiteY0" fmla="*/ 0 h 6858000"/>
              <a:gd name="connsiteX1" fmla="*/ 8123469 w 8123469"/>
              <a:gd name="connsiteY1" fmla="*/ 0 h 6858000"/>
              <a:gd name="connsiteX2" fmla="*/ 8123469 w 8123469"/>
              <a:gd name="connsiteY2" fmla="*/ 6858000 h 6858000"/>
              <a:gd name="connsiteX3" fmla="*/ 0 w 81234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3469" h="6858000">
                <a:moveTo>
                  <a:pt x="5181344" y="0"/>
                </a:moveTo>
                <a:lnTo>
                  <a:pt x="8123469" y="0"/>
                </a:lnTo>
                <a:lnTo>
                  <a:pt x="812346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6" name="Imagem 25" descr="Uma imagem contendo objeto&#10;&#10;Descrição gerada automaticamente">
            <a:extLst>
              <a:ext uri="{FF2B5EF4-FFF2-40B4-BE49-F238E27FC236}">
                <a16:creationId xmlns:a16="http://schemas.microsoft.com/office/drawing/2014/main" id="{C08501ED-1912-454C-8225-1F41EAE36D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999" y="423935"/>
            <a:ext cx="2416409" cy="158217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EE13829-AF1A-42FA-B6C3-3E53E806814B}"/>
              </a:ext>
            </a:extLst>
          </p:cNvPr>
          <p:cNvSpPr/>
          <p:nvPr/>
        </p:nvSpPr>
        <p:spPr>
          <a:xfrm>
            <a:off x="98340" y="3096659"/>
            <a:ext cx="49377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a typeface="Mermaid" pitchFamily="2" charset="0"/>
                <a:cs typeface="Arial" panose="020B0604020202020204" pitchFamily="34" charset="0"/>
              </a:rPr>
              <a:t>INCORPORA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a typeface="Mermaid" pitchFamily="2" charset="0"/>
                <a:cs typeface="Arial" panose="020B0604020202020204" pitchFamily="34" charset="0"/>
              </a:rPr>
              <a:t>FÓRUM IPO E MERCADO DE CAPITAIS NO SETOR DA INCORPORAÇÃO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cs typeface="Arial" panose="020B0604020202020204" pitchFamily="34" charset="0"/>
              </a:rPr>
              <a:t>01 DE SETEMBRO 2020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21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C1445EB-B164-4AD9-9D69-A1226C6035C7}"/>
              </a:ext>
            </a:extLst>
          </p:cNvPr>
          <p:cNvSpPr/>
          <p:nvPr/>
        </p:nvSpPr>
        <p:spPr>
          <a:xfrm>
            <a:off x="0" y="2470"/>
            <a:ext cx="12192000" cy="696287"/>
          </a:xfrm>
          <a:prstGeom prst="rect">
            <a:avLst/>
          </a:prstGeom>
          <a:solidFill>
            <a:srgbClr val="143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bg1"/>
                </a:solidFill>
              </a:rPr>
              <a:t>   BOA PERSPECTIVA SETOR IMOBILIÁRIO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1072E3-257B-44D5-AA1C-79D254CB77E0}"/>
              </a:ext>
            </a:extLst>
          </p:cNvPr>
          <p:cNvSpPr/>
          <p:nvPr/>
        </p:nvSpPr>
        <p:spPr>
          <a:xfrm>
            <a:off x="0" y="6497120"/>
            <a:ext cx="12192000" cy="368774"/>
          </a:xfrm>
          <a:prstGeom prst="rect">
            <a:avLst/>
          </a:prstGeom>
          <a:solidFill>
            <a:srgbClr val="143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D3711F-A371-4EB4-B1DA-50CBE52C5FEB}"/>
              </a:ext>
            </a:extLst>
          </p:cNvPr>
          <p:cNvSpPr txBox="1"/>
          <p:nvPr/>
        </p:nvSpPr>
        <p:spPr>
          <a:xfrm>
            <a:off x="698266" y="944840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pic>
        <p:nvPicPr>
          <p:cNvPr id="10" name="Imagem 9" descr="Uma imagem contendo objeto&#10;&#10;Descrição gerada automaticamente">
            <a:extLst>
              <a:ext uri="{FF2B5EF4-FFF2-40B4-BE49-F238E27FC236}">
                <a16:creationId xmlns:a16="http://schemas.microsoft.com/office/drawing/2014/main" id="{9FCAF5FA-2F27-4D22-9357-6515A1DED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743" y="186808"/>
            <a:ext cx="1193458" cy="36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FBF003F-6AA7-46A0-BCE0-3E4B26CBF386}"/>
              </a:ext>
            </a:extLst>
          </p:cNvPr>
          <p:cNvSpPr txBox="1"/>
          <p:nvPr/>
        </p:nvSpPr>
        <p:spPr>
          <a:xfrm>
            <a:off x="698266" y="944840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FA22D21-B922-4BF8-8620-9157CFA382A1}"/>
              </a:ext>
            </a:extLst>
          </p:cNvPr>
          <p:cNvSpPr txBox="1"/>
          <p:nvPr/>
        </p:nvSpPr>
        <p:spPr>
          <a:xfrm>
            <a:off x="158180" y="346359"/>
            <a:ext cx="10770446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pt-BR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1º Bimestre 2020: marcou forte crescimento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Pandemia diminui lançamentos, mas vendas se mostraram fortes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Redução na aprovação de licenciamento ajudou a reduzir lançamentos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Digitalização ajudou nas Vendas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Baixa Renda se mostrou resiliente (em função déficit de 7,8 mm de pessoas)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Junho mostrou um inicio de um crescimento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</a:p>
          <a:p>
            <a:pPr lvl="0"/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Dados Abrainc Fipe</a:t>
            </a: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5AA4CE49-CE23-4AC9-8B11-0EE35CF69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391352"/>
              </p:ext>
            </p:extLst>
          </p:nvPr>
        </p:nvGraphicFramePr>
        <p:xfrm>
          <a:off x="438174" y="4071885"/>
          <a:ext cx="9232347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035">
                  <a:extLst>
                    <a:ext uri="{9D8B030D-6E8A-4147-A177-3AD203B41FA5}">
                      <a16:colId xmlns:a16="http://schemas.microsoft.com/office/drawing/2014/main" val="1853018848"/>
                    </a:ext>
                  </a:extLst>
                </a:gridCol>
                <a:gridCol w="1843472">
                  <a:extLst>
                    <a:ext uri="{9D8B030D-6E8A-4147-A177-3AD203B41FA5}">
                      <a16:colId xmlns:a16="http://schemas.microsoft.com/office/drawing/2014/main" val="836189401"/>
                    </a:ext>
                  </a:extLst>
                </a:gridCol>
                <a:gridCol w="2318420">
                  <a:extLst>
                    <a:ext uri="{9D8B030D-6E8A-4147-A177-3AD203B41FA5}">
                      <a16:colId xmlns:a16="http://schemas.microsoft.com/office/drawing/2014/main" val="3463229738"/>
                    </a:ext>
                  </a:extLst>
                </a:gridCol>
                <a:gridCol w="2318420">
                  <a:extLst>
                    <a:ext uri="{9D8B030D-6E8A-4147-A177-3AD203B41FA5}">
                      <a16:colId xmlns:a16="http://schemas.microsoft.com/office/drawing/2014/main" val="3033128326"/>
                    </a:ext>
                  </a:extLst>
                </a:gridCol>
              </a:tblGrid>
              <a:tr h="32280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   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   1 Bim 2020 (sem pandemia)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 Trim 2020</a:t>
                      </a:r>
                    </a:p>
                    <a:p>
                      <a:pPr algn="ctr"/>
                      <a:r>
                        <a:rPr lang="pt-BR" dirty="0"/>
                        <a:t>(efeito pandemia)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Junho</a:t>
                      </a:r>
                    </a:p>
                    <a:p>
                      <a:pPr algn="ctr"/>
                      <a:r>
                        <a:rPr lang="pt-BR" dirty="0"/>
                        <a:t>(inicio recuperação)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123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/>
                        <a:t>            Lançamento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+ 34%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    </a:t>
                      </a:r>
                      <a:r>
                        <a:rPr lang="pt-BR" sz="2200" b="1" dirty="0">
                          <a:solidFill>
                            <a:srgbClr val="C00000"/>
                          </a:solidFill>
                        </a:rPr>
                        <a:t>- 34%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 b="1" dirty="0">
                          <a:solidFill>
                            <a:srgbClr val="C00000"/>
                          </a:solidFill>
                        </a:rPr>
                        <a:t>              - 22%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3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/>
                        <a:t>            Vendas Liquidas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+ 22%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    + 9%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    + 19%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279862"/>
                  </a:ext>
                </a:extLst>
              </a:tr>
            </a:tbl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D5581C23-D541-4F7B-BE39-E1E1BA76E96E}"/>
              </a:ext>
            </a:extLst>
          </p:cNvPr>
          <p:cNvSpPr/>
          <p:nvPr/>
        </p:nvSpPr>
        <p:spPr>
          <a:xfrm>
            <a:off x="10693743" y="6523032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ABRAINC  |</a:t>
            </a:r>
            <a:endParaRPr lang="pt-BR" sz="1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Espaço Reservado para Número de Slide 3">
            <a:extLst>
              <a:ext uri="{FF2B5EF4-FFF2-40B4-BE49-F238E27FC236}">
                <a16:creationId xmlns:a16="http://schemas.microsoft.com/office/drawing/2014/main" id="{2F152E57-CE66-4A34-B454-E47960F6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465" y="6502304"/>
            <a:ext cx="2743200" cy="365125"/>
          </a:xfrm>
        </p:spPr>
        <p:txBody>
          <a:bodyPr/>
          <a:lstStyle/>
          <a:p>
            <a:fld id="{1919BA14-15FF-3649-AADA-BE4DE2E680A2}" type="slidenum">
              <a:rPr lang="pt-BR" sz="1400" b="1" smtClean="0">
                <a:solidFill>
                  <a:schemeClr val="bg1"/>
                </a:solidFill>
              </a:rPr>
              <a:t>10</a:t>
            </a:fld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0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C1445EB-B164-4AD9-9D69-A1226C6035C7}"/>
              </a:ext>
            </a:extLst>
          </p:cNvPr>
          <p:cNvSpPr/>
          <p:nvPr/>
        </p:nvSpPr>
        <p:spPr>
          <a:xfrm>
            <a:off x="0" y="2470"/>
            <a:ext cx="12192000" cy="696287"/>
          </a:xfrm>
          <a:prstGeom prst="rect">
            <a:avLst/>
          </a:prstGeom>
          <a:solidFill>
            <a:srgbClr val="143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bg1"/>
                </a:solidFill>
              </a:rPr>
              <a:t>   CONCLUSÃO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1072E3-257B-44D5-AA1C-79D254CB77E0}"/>
              </a:ext>
            </a:extLst>
          </p:cNvPr>
          <p:cNvSpPr/>
          <p:nvPr/>
        </p:nvSpPr>
        <p:spPr>
          <a:xfrm>
            <a:off x="0" y="6497120"/>
            <a:ext cx="12192000" cy="368774"/>
          </a:xfrm>
          <a:prstGeom prst="rect">
            <a:avLst/>
          </a:prstGeom>
          <a:solidFill>
            <a:srgbClr val="143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D3711F-A371-4EB4-B1DA-50CBE52C5FEB}"/>
              </a:ext>
            </a:extLst>
          </p:cNvPr>
          <p:cNvSpPr txBox="1"/>
          <p:nvPr/>
        </p:nvSpPr>
        <p:spPr>
          <a:xfrm>
            <a:off x="698266" y="944840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pic>
        <p:nvPicPr>
          <p:cNvPr id="10" name="Imagem 9" descr="Uma imagem contendo objeto&#10;&#10;Descrição gerada automaticamente">
            <a:extLst>
              <a:ext uri="{FF2B5EF4-FFF2-40B4-BE49-F238E27FC236}">
                <a16:creationId xmlns:a16="http://schemas.microsoft.com/office/drawing/2014/main" id="{9FCAF5FA-2F27-4D22-9357-6515A1DED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743" y="186808"/>
            <a:ext cx="1193458" cy="36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FBF003F-6AA7-46A0-BCE0-3E4B26CBF386}"/>
              </a:ext>
            </a:extLst>
          </p:cNvPr>
          <p:cNvSpPr txBox="1"/>
          <p:nvPr/>
        </p:nvSpPr>
        <p:spPr>
          <a:xfrm>
            <a:off x="698266" y="944840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FA22D21-B922-4BF8-8620-9157CFA382A1}"/>
              </a:ext>
            </a:extLst>
          </p:cNvPr>
          <p:cNvSpPr txBox="1"/>
          <p:nvPr/>
        </p:nvSpPr>
        <p:spPr>
          <a:xfrm>
            <a:off x="419437" y="816622"/>
            <a:ext cx="116198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pt-BR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Setor imobiliário tem forte potencial </a:t>
            </a:r>
          </a:p>
          <a:p>
            <a:pPr lvl="0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  Déficit Habitacional de 7,8 MM de moradias + 9MM próximos 10 anos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Investimentos via IPOs são necessários para suportar esse crescimento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Empresas do setor mais preparadas do que há 10 anos 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Juro baixo serve como um </a:t>
            </a:r>
            <a:r>
              <a:rPr lang="pt-BR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estímulo à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compra de imóveis e torna o investimento nas   	    	 ações do setor imobiliário mais atrativo do que comparado com demais setores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Setor estratégico para puxar retomada econômica</a:t>
            </a:r>
          </a:p>
          <a:p>
            <a:pPr lvl="0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 2019, PIB da Construção de 1,6% puxou PIB Brasil de 1,1 %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ED4349E-9A3E-4DC1-985F-3352AF3CC465}"/>
              </a:ext>
            </a:extLst>
          </p:cNvPr>
          <p:cNvSpPr/>
          <p:nvPr/>
        </p:nvSpPr>
        <p:spPr>
          <a:xfrm>
            <a:off x="10693743" y="6523032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ABRAINC  |</a:t>
            </a:r>
            <a:endParaRPr lang="pt-BR" sz="1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Espaço Reservado para Número de Slide 3">
            <a:extLst>
              <a:ext uri="{FF2B5EF4-FFF2-40B4-BE49-F238E27FC236}">
                <a16:creationId xmlns:a16="http://schemas.microsoft.com/office/drawing/2014/main" id="{8DDE7B50-4429-449B-9D4E-B15C5890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465" y="6502304"/>
            <a:ext cx="2743200" cy="365125"/>
          </a:xfrm>
        </p:spPr>
        <p:txBody>
          <a:bodyPr/>
          <a:lstStyle/>
          <a:p>
            <a:fld id="{1919BA14-15FF-3649-AADA-BE4DE2E680A2}" type="slidenum">
              <a:rPr lang="pt-BR" sz="1400" b="1" smtClean="0">
                <a:solidFill>
                  <a:schemeClr val="bg1"/>
                </a:solidFill>
              </a:rPr>
              <a:t>11</a:t>
            </a:fld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63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C1445EB-B164-4AD9-9D69-A1226C6035C7}"/>
              </a:ext>
            </a:extLst>
          </p:cNvPr>
          <p:cNvSpPr/>
          <p:nvPr/>
        </p:nvSpPr>
        <p:spPr>
          <a:xfrm>
            <a:off x="-1" y="2186834"/>
            <a:ext cx="12192000" cy="990987"/>
          </a:xfrm>
          <a:prstGeom prst="rect">
            <a:avLst/>
          </a:prstGeom>
          <a:solidFill>
            <a:srgbClr val="143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OBRIGADO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1072E3-257B-44D5-AA1C-79D254CB77E0}"/>
              </a:ext>
            </a:extLst>
          </p:cNvPr>
          <p:cNvSpPr/>
          <p:nvPr/>
        </p:nvSpPr>
        <p:spPr>
          <a:xfrm>
            <a:off x="0" y="6497120"/>
            <a:ext cx="12192000" cy="368774"/>
          </a:xfrm>
          <a:prstGeom prst="rect">
            <a:avLst/>
          </a:prstGeom>
          <a:solidFill>
            <a:srgbClr val="143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D3711F-A371-4EB4-B1DA-50CBE52C5FEB}"/>
              </a:ext>
            </a:extLst>
          </p:cNvPr>
          <p:cNvSpPr txBox="1"/>
          <p:nvPr/>
        </p:nvSpPr>
        <p:spPr>
          <a:xfrm>
            <a:off x="698266" y="865326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BF003F-6AA7-46A0-BCE0-3E4B26CBF386}"/>
              </a:ext>
            </a:extLst>
          </p:cNvPr>
          <p:cNvSpPr txBox="1"/>
          <p:nvPr/>
        </p:nvSpPr>
        <p:spPr>
          <a:xfrm>
            <a:off x="698266" y="865326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pic>
        <p:nvPicPr>
          <p:cNvPr id="16" name="Imagem 15" descr="Uma imagem contendo objeto&#10;&#10;Descrição gerada automaticamente">
            <a:extLst>
              <a:ext uri="{FF2B5EF4-FFF2-40B4-BE49-F238E27FC236}">
                <a16:creationId xmlns:a16="http://schemas.microsoft.com/office/drawing/2014/main" id="{4B596888-C850-4FC0-8343-23654BC778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454" y="4175672"/>
            <a:ext cx="2749091" cy="1800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E447C03-AE06-4F15-9E3A-9E9924287985}"/>
              </a:ext>
            </a:extLst>
          </p:cNvPr>
          <p:cNvSpPr/>
          <p:nvPr/>
        </p:nvSpPr>
        <p:spPr>
          <a:xfrm>
            <a:off x="10693743" y="6523032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ABRAINC  |</a:t>
            </a:r>
            <a:endParaRPr lang="pt-BR" sz="1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Espaço Reservado para Número de Slide 3">
            <a:extLst>
              <a:ext uri="{FF2B5EF4-FFF2-40B4-BE49-F238E27FC236}">
                <a16:creationId xmlns:a16="http://schemas.microsoft.com/office/drawing/2014/main" id="{A54DBD7A-0346-43AF-AE04-40B2A6C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465" y="6502304"/>
            <a:ext cx="2743200" cy="365125"/>
          </a:xfrm>
        </p:spPr>
        <p:txBody>
          <a:bodyPr/>
          <a:lstStyle/>
          <a:p>
            <a:fld id="{1919BA14-15FF-3649-AADA-BE4DE2E680A2}" type="slidenum">
              <a:rPr lang="pt-BR" sz="1400" b="1" smtClean="0">
                <a:solidFill>
                  <a:schemeClr val="bg1"/>
                </a:solidFill>
              </a:rPr>
              <a:t>12</a:t>
            </a:fld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7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C1445EB-B164-4AD9-9D69-A1226C6035C7}"/>
              </a:ext>
            </a:extLst>
          </p:cNvPr>
          <p:cNvSpPr/>
          <p:nvPr/>
        </p:nvSpPr>
        <p:spPr>
          <a:xfrm>
            <a:off x="0" y="2470"/>
            <a:ext cx="12192000" cy="696287"/>
          </a:xfrm>
          <a:prstGeom prst="rect">
            <a:avLst/>
          </a:prstGeom>
          <a:solidFill>
            <a:srgbClr val="143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bg1"/>
                </a:solidFill>
              </a:rPr>
              <a:t>   BOM MOMENTO PARA IPOs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1072E3-257B-44D5-AA1C-79D254CB77E0}"/>
              </a:ext>
            </a:extLst>
          </p:cNvPr>
          <p:cNvSpPr/>
          <p:nvPr/>
        </p:nvSpPr>
        <p:spPr>
          <a:xfrm>
            <a:off x="0" y="6497120"/>
            <a:ext cx="12192000" cy="368774"/>
          </a:xfrm>
          <a:prstGeom prst="rect">
            <a:avLst/>
          </a:prstGeom>
          <a:solidFill>
            <a:srgbClr val="143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D3711F-A371-4EB4-B1DA-50CBE52C5FEB}"/>
              </a:ext>
            </a:extLst>
          </p:cNvPr>
          <p:cNvSpPr txBox="1"/>
          <p:nvPr/>
        </p:nvSpPr>
        <p:spPr>
          <a:xfrm>
            <a:off x="698266" y="865326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pic>
        <p:nvPicPr>
          <p:cNvPr id="10" name="Imagem 9" descr="Uma imagem contendo objeto&#10;&#10;Descrição gerada automaticamente">
            <a:extLst>
              <a:ext uri="{FF2B5EF4-FFF2-40B4-BE49-F238E27FC236}">
                <a16:creationId xmlns:a16="http://schemas.microsoft.com/office/drawing/2014/main" id="{9FCAF5FA-2F27-4D22-9357-6515A1DED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743" y="186808"/>
            <a:ext cx="1193458" cy="360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A31C43F3-49BB-4656-84FE-B1C539CA1B18}"/>
              </a:ext>
            </a:extLst>
          </p:cNvPr>
          <p:cNvSpPr/>
          <p:nvPr/>
        </p:nvSpPr>
        <p:spPr>
          <a:xfrm>
            <a:off x="10747011" y="6523032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ABRAINC  |</a:t>
            </a:r>
            <a:endParaRPr lang="pt-BR" sz="1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Espaço Reservado para Número de Slide 3">
            <a:extLst>
              <a:ext uri="{FF2B5EF4-FFF2-40B4-BE49-F238E27FC236}">
                <a16:creationId xmlns:a16="http://schemas.microsoft.com/office/drawing/2014/main" id="{CC2BA850-4B72-4FAF-8421-3684B85E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465" y="6502304"/>
            <a:ext cx="2743200" cy="365125"/>
          </a:xfrm>
        </p:spPr>
        <p:txBody>
          <a:bodyPr/>
          <a:lstStyle/>
          <a:p>
            <a:fld id="{1919BA14-15FF-3649-AADA-BE4DE2E680A2}" type="slidenum">
              <a:rPr lang="pt-BR" sz="1400" b="1" smtClean="0">
                <a:solidFill>
                  <a:schemeClr val="bg1"/>
                </a:solidFill>
              </a:rPr>
              <a:t>2</a:t>
            </a:fld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BF003F-6AA7-46A0-BCE0-3E4B26CBF386}"/>
              </a:ext>
            </a:extLst>
          </p:cNvPr>
          <p:cNvSpPr txBox="1"/>
          <p:nvPr/>
        </p:nvSpPr>
        <p:spPr>
          <a:xfrm>
            <a:off x="698266" y="865326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FA22D21-B922-4BF8-8620-9157CFA382A1}"/>
              </a:ext>
            </a:extLst>
          </p:cNvPr>
          <p:cNvSpPr txBox="1"/>
          <p:nvPr/>
        </p:nvSpPr>
        <p:spPr>
          <a:xfrm>
            <a:off x="601368" y="1320730"/>
            <a:ext cx="10770446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Selic 2% (menor patamar da história e inflação controlada)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Juros baixo “obriga” investidor a tomar mais risco</a:t>
            </a:r>
          </a:p>
          <a:p>
            <a:r>
              <a:rPr lang="pt-BR" sz="2000" b="1" dirty="0">
                <a:solidFill>
                  <a:srgbClr val="002060"/>
                </a:solidFill>
              </a:rPr>
              <a:t>       </a:t>
            </a:r>
            <a:r>
              <a:rPr lang="pt-BR" sz="2000" dirty="0">
                <a:solidFill>
                  <a:srgbClr val="002060"/>
                </a:solidFill>
              </a:rPr>
              <a:t>Exemplo: investidor com R$ 1 MM aplicado em CDB (ganhos líquidos mensais)</a:t>
            </a:r>
          </a:p>
          <a:p>
            <a:r>
              <a:rPr lang="pt-BR" sz="2000" dirty="0">
                <a:solidFill>
                  <a:srgbClr val="002060"/>
                </a:solidFill>
              </a:rPr>
              <a:t>       2015: R$ 8,5 mil</a:t>
            </a:r>
          </a:p>
          <a:p>
            <a:r>
              <a:rPr lang="pt-BR" sz="2000" dirty="0">
                <a:solidFill>
                  <a:srgbClr val="002060"/>
                </a:solidFill>
              </a:rPr>
              <a:t>       2020: R$ 1,4 mil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Valorização por Ativos Reais: imóveis e bolsa ficam mais atrativos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Cenário muito favorável a expansão do setor imobiliário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4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C1445EB-B164-4AD9-9D69-A1226C6035C7}"/>
              </a:ext>
            </a:extLst>
          </p:cNvPr>
          <p:cNvSpPr/>
          <p:nvPr/>
        </p:nvSpPr>
        <p:spPr>
          <a:xfrm>
            <a:off x="0" y="2470"/>
            <a:ext cx="12192000" cy="696287"/>
          </a:xfrm>
          <a:prstGeom prst="rect">
            <a:avLst/>
          </a:prstGeom>
          <a:solidFill>
            <a:srgbClr val="143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</a:rPr>
              <a:t>   </a:t>
            </a:r>
            <a:r>
              <a:rPr lang="pt-BR" sz="2800" b="1" dirty="0">
                <a:solidFill>
                  <a:schemeClr val="bg1"/>
                </a:solidFill>
              </a:rPr>
              <a:t>RECORDE DE INVESTIDORES NA BOLSA 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1072E3-257B-44D5-AA1C-79D254CB77E0}"/>
              </a:ext>
            </a:extLst>
          </p:cNvPr>
          <p:cNvSpPr/>
          <p:nvPr/>
        </p:nvSpPr>
        <p:spPr>
          <a:xfrm>
            <a:off x="0" y="6497120"/>
            <a:ext cx="12192000" cy="368774"/>
          </a:xfrm>
          <a:prstGeom prst="rect">
            <a:avLst/>
          </a:prstGeom>
          <a:solidFill>
            <a:srgbClr val="143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10" name="Imagem 9" descr="Uma imagem contendo objeto&#10;&#10;Descrição gerada automaticamente">
            <a:extLst>
              <a:ext uri="{FF2B5EF4-FFF2-40B4-BE49-F238E27FC236}">
                <a16:creationId xmlns:a16="http://schemas.microsoft.com/office/drawing/2014/main" id="{9FCAF5FA-2F27-4D22-9357-6515A1DED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743" y="186808"/>
            <a:ext cx="1193458" cy="3600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3CC2EF2D-38F6-4B6C-83C8-5F859948A764}"/>
              </a:ext>
            </a:extLst>
          </p:cNvPr>
          <p:cNvSpPr/>
          <p:nvPr/>
        </p:nvSpPr>
        <p:spPr>
          <a:xfrm>
            <a:off x="10747011" y="6523032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ABRAINC  |</a:t>
            </a:r>
            <a:endParaRPr lang="pt-BR" sz="1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Espaço Reservado para Número de Slide 3">
            <a:extLst>
              <a:ext uri="{FF2B5EF4-FFF2-40B4-BE49-F238E27FC236}">
                <a16:creationId xmlns:a16="http://schemas.microsoft.com/office/drawing/2014/main" id="{C510AC1B-5270-413C-94D4-9094AC8B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465" y="6502304"/>
            <a:ext cx="2743200" cy="365125"/>
          </a:xfrm>
        </p:spPr>
        <p:txBody>
          <a:bodyPr/>
          <a:lstStyle/>
          <a:p>
            <a:fld id="{1919BA14-15FF-3649-AADA-BE4DE2E680A2}" type="slidenum">
              <a:rPr lang="pt-BR" sz="1400" b="1" smtClean="0">
                <a:solidFill>
                  <a:schemeClr val="bg1"/>
                </a:solidFill>
              </a:rPr>
              <a:t>3</a:t>
            </a:fld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02E1F5E-F135-4BF3-9538-97852D24731B}"/>
              </a:ext>
            </a:extLst>
          </p:cNvPr>
          <p:cNvSpPr txBox="1"/>
          <p:nvPr/>
        </p:nvSpPr>
        <p:spPr>
          <a:xfrm>
            <a:off x="719643" y="909773"/>
            <a:ext cx="1070954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2060"/>
                </a:solidFill>
              </a:rPr>
              <a:t>DE 2017 À JUL/20, O N° DE INVESTIDORES PESSOA FÍSICA NA BOLSA AUMENTOU 5 VEZES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2060"/>
                </a:solidFill>
              </a:rPr>
              <a:t>MAS O PERCENTUAL EM RELAÇÃO À </a:t>
            </a:r>
            <a:r>
              <a:rPr lang="pt-BR" sz="2000" b="1" dirty="0">
                <a:solidFill>
                  <a:srgbClr val="C00000"/>
                </a:solidFill>
              </a:rPr>
              <a:t>POPULAÇÃO AINDA É MUITO BAIXO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DA9BD87-19CF-412D-B836-8A2BC30E080A}"/>
              </a:ext>
            </a:extLst>
          </p:cNvPr>
          <p:cNvSpPr txBox="1"/>
          <p:nvPr/>
        </p:nvSpPr>
        <p:spPr>
          <a:xfrm>
            <a:off x="7377678" y="3997305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2372E4B-6F36-4989-BA5A-06AEB495D1BD}"/>
              </a:ext>
            </a:extLst>
          </p:cNvPr>
          <p:cNvSpPr txBox="1"/>
          <p:nvPr/>
        </p:nvSpPr>
        <p:spPr>
          <a:xfrm>
            <a:off x="6739965" y="447757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76%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3BC10CC-6E4E-4642-9243-6769586BDEEC}"/>
              </a:ext>
            </a:extLst>
          </p:cNvPr>
          <p:cNvSpPr txBox="1"/>
          <p:nvPr/>
        </p:nvSpPr>
        <p:spPr>
          <a:xfrm>
            <a:off x="6076967" y="490696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77%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129C4EB-7183-4263-9062-B2EBC6BCBF8D}"/>
              </a:ext>
            </a:extLst>
          </p:cNvPr>
          <p:cNvSpPr txBox="1"/>
          <p:nvPr/>
        </p:nvSpPr>
        <p:spPr>
          <a:xfrm>
            <a:off x="5457010" y="4974137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76%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89533CCC-EEEB-4677-AF86-18163647D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97" y="2357961"/>
            <a:ext cx="7382896" cy="3883489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0B17D797-D408-4C3E-BE77-BF65F41D7DAC}"/>
              </a:ext>
            </a:extLst>
          </p:cNvPr>
          <p:cNvSpPr txBox="1"/>
          <p:nvPr/>
        </p:nvSpPr>
        <p:spPr>
          <a:xfrm>
            <a:off x="7294256" y="421772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9CE38F3-2D8D-44D4-8A88-D352A6E97CB7}"/>
              </a:ext>
            </a:extLst>
          </p:cNvPr>
          <p:cNvSpPr txBox="1"/>
          <p:nvPr/>
        </p:nvSpPr>
        <p:spPr>
          <a:xfrm>
            <a:off x="6653133" y="463049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77%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58AE0DFC-4DBD-4F02-8C9B-056F381E5673}"/>
              </a:ext>
            </a:extLst>
          </p:cNvPr>
          <p:cNvSpPr txBox="1"/>
          <p:nvPr/>
        </p:nvSpPr>
        <p:spPr>
          <a:xfrm>
            <a:off x="6009423" y="5000676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78%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DEF0FEDB-801C-4BBC-B244-CF27D6B625C0}"/>
              </a:ext>
            </a:extLst>
          </p:cNvPr>
          <p:cNvSpPr txBox="1"/>
          <p:nvPr/>
        </p:nvSpPr>
        <p:spPr>
          <a:xfrm>
            <a:off x="5371111" y="5077435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77%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C28CBCD5-1FDD-4ADE-B7C6-8E72C2EFE984}"/>
              </a:ext>
            </a:extLst>
          </p:cNvPr>
          <p:cNvSpPr txBox="1"/>
          <p:nvPr/>
        </p:nvSpPr>
        <p:spPr>
          <a:xfrm>
            <a:off x="7294256" y="285834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A21DD6C5-A33A-48AF-81F0-AECE6D36E37A}"/>
              </a:ext>
            </a:extLst>
          </p:cNvPr>
          <p:cNvSpPr txBox="1"/>
          <p:nvPr/>
        </p:nvSpPr>
        <p:spPr>
          <a:xfrm>
            <a:off x="6648537" y="3850352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0C4934B-58C6-4F19-9D6A-F37D7505F2A1}"/>
              </a:ext>
            </a:extLst>
          </p:cNvPr>
          <p:cNvSpPr txBox="1"/>
          <p:nvPr/>
        </p:nvSpPr>
        <p:spPr>
          <a:xfrm>
            <a:off x="6013033" y="4614073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22%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A06744C-11F6-4152-B8C9-827BD23EBD22}"/>
              </a:ext>
            </a:extLst>
          </p:cNvPr>
          <p:cNvSpPr txBox="1"/>
          <p:nvPr/>
        </p:nvSpPr>
        <p:spPr>
          <a:xfrm>
            <a:off x="5378855" y="4784836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466429E-856D-478E-972E-B308BF09BD40}"/>
              </a:ext>
            </a:extLst>
          </p:cNvPr>
          <p:cNvSpPr txBox="1"/>
          <p:nvPr/>
        </p:nvSpPr>
        <p:spPr>
          <a:xfrm>
            <a:off x="1832728" y="1937184"/>
            <a:ext cx="4696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N° DE INVESTIDORES PESSOA FÍSICA NA BOLSA </a:t>
            </a:r>
          </a:p>
          <a:p>
            <a:pPr algn="ctr"/>
            <a:r>
              <a:rPr lang="pt-BR" b="1" dirty="0"/>
              <a:t>(em milhões)</a:t>
            </a:r>
          </a:p>
        </p:txBody>
      </p: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10603935-FF66-4D32-894B-58059D7F6BF4}"/>
              </a:ext>
            </a:extLst>
          </p:cNvPr>
          <p:cNvCxnSpPr>
            <a:cxnSpLocks/>
          </p:cNvCxnSpPr>
          <p:nvPr/>
        </p:nvCxnSpPr>
        <p:spPr>
          <a:xfrm flipV="1">
            <a:off x="5606588" y="2549308"/>
            <a:ext cx="1454299" cy="1568592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065573B3-2DA9-4276-AA39-94B820C266FD}"/>
              </a:ext>
            </a:extLst>
          </p:cNvPr>
          <p:cNvSpPr txBox="1"/>
          <p:nvPr/>
        </p:nvSpPr>
        <p:spPr>
          <a:xfrm rot="18742491">
            <a:off x="5539537" y="2880834"/>
            <a:ext cx="10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x 5 vezes</a:t>
            </a:r>
          </a:p>
        </p:txBody>
      </p:sp>
      <p:graphicFrame>
        <p:nvGraphicFramePr>
          <p:cNvPr id="56" name="Tabela 51">
            <a:extLst>
              <a:ext uri="{FF2B5EF4-FFF2-40B4-BE49-F238E27FC236}">
                <a16:creationId xmlns:a16="http://schemas.microsoft.com/office/drawing/2014/main" id="{49B4916B-A4FB-432F-A5A8-6B2706B86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003511"/>
              </p:ext>
            </p:extLst>
          </p:nvPr>
        </p:nvGraphicFramePr>
        <p:xfrm>
          <a:off x="9021942" y="2404765"/>
          <a:ext cx="240618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760">
                  <a:extLst>
                    <a:ext uri="{9D8B030D-6E8A-4147-A177-3AD203B41FA5}">
                      <a16:colId xmlns:a16="http://schemas.microsoft.com/office/drawing/2014/main" val="3017136196"/>
                    </a:ext>
                  </a:extLst>
                </a:gridCol>
                <a:gridCol w="910428">
                  <a:extLst>
                    <a:ext uri="{9D8B030D-6E8A-4147-A177-3AD203B41FA5}">
                      <a16:colId xmlns:a16="http://schemas.microsoft.com/office/drawing/2014/main" val="4271373216"/>
                    </a:ext>
                  </a:extLst>
                </a:gridCol>
              </a:tblGrid>
              <a:tr h="302478"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50424"/>
                  </a:ext>
                </a:extLst>
              </a:tr>
              <a:tr h="302478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rgbClr val="C00000"/>
                          </a:solidFill>
                        </a:rPr>
                        <a:t>BRASIL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</a:rPr>
                        <a:t>1,3%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61531"/>
                  </a:ext>
                </a:extLst>
              </a:tr>
              <a:tr h="302478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COREA DO SUL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7622"/>
                  </a:ext>
                </a:extLst>
              </a:tr>
              <a:tr h="302478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28357"/>
                  </a:ext>
                </a:extLst>
              </a:tr>
              <a:tr h="302478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EUA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55%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642832"/>
                  </a:ext>
                </a:extLst>
              </a:tr>
            </a:tbl>
          </a:graphicData>
        </a:graphic>
      </p:graphicFrame>
      <p:sp>
        <p:nvSpPr>
          <p:cNvPr id="57" name="CaixaDeTexto 56">
            <a:extLst>
              <a:ext uri="{FF2B5EF4-FFF2-40B4-BE49-F238E27FC236}">
                <a16:creationId xmlns:a16="http://schemas.microsoft.com/office/drawing/2014/main" id="{25EF8CD4-93DD-4A7F-8E76-4F14F01ECC14}"/>
              </a:ext>
            </a:extLst>
          </p:cNvPr>
          <p:cNvSpPr txBox="1"/>
          <p:nvPr/>
        </p:nvSpPr>
        <p:spPr>
          <a:xfrm>
            <a:off x="9100963" y="2032058"/>
            <a:ext cx="22481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</a:rPr>
              <a:t>% DA POPULAÇÃO QUE INVESTE NA BOLSA</a:t>
            </a:r>
            <a:endParaRPr lang="pt-BR" sz="1600" dirty="0"/>
          </a:p>
        </p:txBody>
      </p:sp>
      <p:pic>
        <p:nvPicPr>
          <p:cNvPr id="58" name="Picture 2" descr="Mapa dos estados brasileiros em preto e branco (para colorir) - TudoGeo">
            <a:extLst>
              <a:ext uri="{FF2B5EF4-FFF2-40B4-BE49-F238E27FC236}">
                <a16:creationId xmlns:a16="http://schemas.microsoft.com/office/drawing/2014/main" id="{C9C947AC-9B1A-456F-8B2C-79E0EB9C1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16829" b="18661"/>
          <a:stretch/>
        </p:blipFill>
        <p:spPr bwMode="auto">
          <a:xfrm>
            <a:off x="232843" y="2754723"/>
            <a:ext cx="133760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Elipse 58">
            <a:extLst>
              <a:ext uri="{FF2B5EF4-FFF2-40B4-BE49-F238E27FC236}">
                <a16:creationId xmlns:a16="http://schemas.microsoft.com/office/drawing/2014/main" id="{3AD7FA1C-1B1E-463A-9928-B39B3FBD136C}"/>
              </a:ext>
            </a:extLst>
          </p:cNvPr>
          <p:cNvSpPr/>
          <p:nvPr/>
        </p:nvSpPr>
        <p:spPr>
          <a:xfrm rot="930257">
            <a:off x="963734" y="3370120"/>
            <a:ext cx="349397" cy="43744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1427104-A71D-434D-9467-40E32328A64F}"/>
              </a:ext>
            </a:extLst>
          </p:cNvPr>
          <p:cNvSpPr txBox="1"/>
          <p:nvPr/>
        </p:nvSpPr>
        <p:spPr>
          <a:xfrm>
            <a:off x="1520196" y="3194388"/>
            <a:ext cx="13376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FF6600"/>
                </a:solidFill>
              </a:rPr>
              <a:t>74% CONCENTRADO </a:t>
            </a:r>
          </a:p>
          <a:p>
            <a:r>
              <a:rPr lang="pt-BR" sz="900" b="1" dirty="0">
                <a:solidFill>
                  <a:srgbClr val="FF6600"/>
                </a:solidFill>
              </a:rPr>
              <a:t>NO SUDESTE: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900" b="1" dirty="0">
                <a:solidFill>
                  <a:srgbClr val="FF6600"/>
                </a:solidFill>
              </a:rPr>
              <a:t>SP: 48%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900" b="1" dirty="0">
                <a:solidFill>
                  <a:srgbClr val="FF6600"/>
                </a:solidFill>
              </a:rPr>
              <a:t>RJ: 15%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900" b="1" dirty="0">
                <a:solidFill>
                  <a:srgbClr val="FF6600"/>
                </a:solidFill>
              </a:rPr>
              <a:t>MG: 11%</a:t>
            </a:r>
          </a:p>
        </p:txBody>
      </p:sp>
    </p:spTree>
    <p:extLst>
      <p:ext uri="{BB962C8B-B14F-4D97-AF65-F5344CB8AC3E}">
        <p14:creationId xmlns:p14="http://schemas.microsoft.com/office/powerpoint/2010/main" val="182380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C1445EB-B164-4AD9-9D69-A1226C6035C7}"/>
              </a:ext>
            </a:extLst>
          </p:cNvPr>
          <p:cNvSpPr/>
          <p:nvPr/>
        </p:nvSpPr>
        <p:spPr>
          <a:xfrm>
            <a:off x="0" y="2470"/>
            <a:ext cx="12192000" cy="696287"/>
          </a:xfrm>
          <a:prstGeom prst="rect">
            <a:avLst/>
          </a:prstGeom>
          <a:solidFill>
            <a:srgbClr val="143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</a:rPr>
              <a:t>   </a:t>
            </a:r>
            <a:r>
              <a:rPr lang="pt-BR" sz="2800" b="1" dirty="0">
                <a:solidFill>
                  <a:schemeClr val="bg1"/>
                </a:solidFill>
              </a:rPr>
              <a:t>MOMENTO FAVORÁVEL COMPRA IMÓVEL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1072E3-257B-44D5-AA1C-79D254CB77E0}"/>
              </a:ext>
            </a:extLst>
          </p:cNvPr>
          <p:cNvSpPr/>
          <p:nvPr/>
        </p:nvSpPr>
        <p:spPr>
          <a:xfrm>
            <a:off x="0" y="6497120"/>
            <a:ext cx="12192000" cy="368774"/>
          </a:xfrm>
          <a:prstGeom prst="rect">
            <a:avLst/>
          </a:prstGeom>
          <a:solidFill>
            <a:srgbClr val="143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D3711F-A371-4EB4-B1DA-50CBE52C5FEB}"/>
              </a:ext>
            </a:extLst>
          </p:cNvPr>
          <p:cNvSpPr txBox="1"/>
          <p:nvPr/>
        </p:nvSpPr>
        <p:spPr>
          <a:xfrm>
            <a:off x="698266" y="865326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pic>
        <p:nvPicPr>
          <p:cNvPr id="10" name="Imagem 9" descr="Uma imagem contendo objeto&#10;&#10;Descrição gerada automaticamente">
            <a:extLst>
              <a:ext uri="{FF2B5EF4-FFF2-40B4-BE49-F238E27FC236}">
                <a16:creationId xmlns:a16="http://schemas.microsoft.com/office/drawing/2014/main" id="{9FCAF5FA-2F27-4D22-9357-6515A1DED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743" y="186808"/>
            <a:ext cx="1193458" cy="36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FBF003F-6AA7-46A0-BCE0-3E4B26CBF386}"/>
              </a:ext>
            </a:extLst>
          </p:cNvPr>
          <p:cNvSpPr txBox="1"/>
          <p:nvPr/>
        </p:nvSpPr>
        <p:spPr>
          <a:xfrm>
            <a:off x="698266" y="865326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39F2F01-F18C-45FE-B33B-D0FCD9E415E0}"/>
              </a:ext>
            </a:extLst>
          </p:cNvPr>
          <p:cNvSpPr txBox="1"/>
          <p:nvPr/>
        </p:nvSpPr>
        <p:spPr>
          <a:xfrm>
            <a:off x="2137175" y="5395007"/>
            <a:ext cx="759505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SELIC 2% TORNOU INVESTIMENTO EM IMÓVEL MUITO ATRATIVO: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2060"/>
                </a:solidFill>
              </a:rPr>
              <a:t> 8 vezes superior a SELIC de 2%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F87ECAE-DD67-437F-A1A2-33F73C95DA25}"/>
              </a:ext>
            </a:extLst>
          </p:cNvPr>
          <p:cNvSpPr/>
          <p:nvPr/>
        </p:nvSpPr>
        <p:spPr>
          <a:xfrm>
            <a:off x="10747011" y="6523032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ABRAINC  |</a:t>
            </a:r>
            <a:endParaRPr lang="pt-BR" sz="1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Espaço Reservado para Número de Slide 3">
            <a:extLst>
              <a:ext uri="{FF2B5EF4-FFF2-40B4-BE49-F238E27FC236}">
                <a16:creationId xmlns:a16="http://schemas.microsoft.com/office/drawing/2014/main" id="{43D294EF-A929-4F58-B765-AE1C1685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465" y="6502304"/>
            <a:ext cx="2743200" cy="365125"/>
          </a:xfrm>
        </p:spPr>
        <p:txBody>
          <a:bodyPr/>
          <a:lstStyle/>
          <a:p>
            <a:fld id="{1919BA14-15FF-3649-AADA-BE4DE2E680A2}" type="slidenum">
              <a:rPr lang="pt-BR" sz="1400" b="1" smtClean="0">
                <a:solidFill>
                  <a:schemeClr val="bg1"/>
                </a:solidFill>
              </a:rPr>
              <a:t>4</a:t>
            </a:fld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A02298-BF98-44C1-97D2-3F9BA19EE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719"/>
          <a:stretch/>
        </p:blipFill>
        <p:spPr>
          <a:xfrm>
            <a:off x="4720824" y="1949975"/>
            <a:ext cx="2427763" cy="2743438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987CD73E-A00F-4C99-AD58-29D9D3D2437D}"/>
              </a:ext>
            </a:extLst>
          </p:cNvPr>
          <p:cNvSpPr/>
          <p:nvPr/>
        </p:nvSpPr>
        <p:spPr>
          <a:xfrm>
            <a:off x="4782970" y="1964991"/>
            <a:ext cx="1233996" cy="2827985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Arrow: Left 22">
            <a:extLst>
              <a:ext uri="{FF2B5EF4-FFF2-40B4-BE49-F238E27FC236}">
                <a16:creationId xmlns:a16="http://schemas.microsoft.com/office/drawing/2014/main" id="{2E4BAB7A-73FE-47E1-821E-C87758E93E62}"/>
              </a:ext>
            </a:extLst>
          </p:cNvPr>
          <p:cNvSpPr/>
          <p:nvPr/>
        </p:nvSpPr>
        <p:spPr>
          <a:xfrm>
            <a:off x="4374594" y="2918676"/>
            <a:ext cx="205291" cy="707886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2" name="Table 25">
            <a:extLst>
              <a:ext uri="{FF2B5EF4-FFF2-40B4-BE49-F238E27FC236}">
                <a16:creationId xmlns:a16="http://schemas.microsoft.com/office/drawing/2014/main" id="{59A0D2B2-1E4D-440F-A328-F0AA0D414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993"/>
              </p:ext>
            </p:extLst>
          </p:nvPr>
        </p:nvGraphicFramePr>
        <p:xfrm>
          <a:off x="1708238" y="2807357"/>
          <a:ext cx="2427763" cy="930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741">
                  <a:extLst>
                    <a:ext uri="{9D8B030D-6E8A-4147-A177-3AD203B41FA5}">
                      <a16:colId xmlns:a16="http://schemas.microsoft.com/office/drawing/2014/main" val="1699061337"/>
                    </a:ext>
                  </a:extLst>
                </a:gridCol>
                <a:gridCol w="798022">
                  <a:extLst>
                    <a:ext uri="{9D8B030D-6E8A-4147-A177-3AD203B41FA5}">
                      <a16:colId xmlns:a16="http://schemas.microsoft.com/office/drawing/2014/main" val="1993919875"/>
                    </a:ext>
                  </a:extLst>
                </a:gridCol>
              </a:tblGrid>
              <a:tr h="299243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VALORIZAÇÃO IMÓVEL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+ 10,4%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095532"/>
                  </a:ext>
                </a:extLst>
              </a:tr>
              <a:tr h="299243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GANHO ALUGUEL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+ 6,5%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137935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IMÓVEL SÃO PAULO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+ 16,9%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093268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018BE67-EFEA-4BED-A01D-4B60E4217CDB}"/>
              </a:ext>
            </a:extLst>
          </p:cNvPr>
          <p:cNvSpPr txBox="1"/>
          <p:nvPr/>
        </p:nvSpPr>
        <p:spPr>
          <a:xfrm>
            <a:off x="3794279" y="1105489"/>
            <a:ext cx="460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RENDIMENTO MÉDIO ANUAL INVESTIMENTOS</a:t>
            </a:r>
          </a:p>
          <a:p>
            <a:pPr algn="ctr"/>
            <a:r>
              <a:rPr lang="pt-BR" b="1" dirty="0"/>
              <a:t>2009 A 2019</a:t>
            </a:r>
          </a:p>
        </p:txBody>
      </p:sp>
    </p:spTree>
    <p:extLst>
      <p:ext uri="{BB962C8B-B14F-4D97-AF65-F5344CB8AC3E}">
        <p14:creationId xmlns:p14="http://schemas.microsoft.com/office/powerpoint/2010/main" val="264988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C1445EB-B164-4AD9-9D69-A1226C6035C7}"/>
              </a:ext>
            </a:extLst>
          </p:cNvPr>
          <p:cNvSpPr/>
          <p:nvPr/>
        </p:nvSpPr>
        <p:spPr>
          <a:xfrm>
            <a:off x="0" y="2470"/>
            <a:ext cx="12192000" cy="696287"/>
          </a:xfrm>
          <a:prstGeom prst="rect">
            <a:avLst/>
          </a:prstGeom>
          <a:solidFill>
            <a:srgbClr val="143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</a:rPr>
              <a:t>   IPOs DO SETOR VOLTARAM DEPOIS DE 8 ANOS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1072E3-257B-44D5-AA1C-79D254CB77E0}"/>
              </a:ext>
            </a:extLst>
          </p:cNvPr>
          <p:cNvSpPr/>
          <p:nvPr/>
        </p:nvSpPr>
        <p:spPr>
          <a:xfrm>
            <a:off x="0" y="6497120"/>
            <a:ext cx="12192000" cy="368774"/>
          </a:xfrm>
          <a:prstGeom prst="rect">
            <a:avLst/>
          </a:prstGeom>
          <a:solidFill>
            <a:srgbClr val="143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D3711F-A371-4EB4-B1DA-50CBE52C5FEB}"/>
              </a:ext>
            </a:extLst>
          </p:cNvPr>
          <p:cNvSpPr txBox="1"/>
          <p:nvPr/>
        </p:nvSpPr>
        <p:spPr>
          <a:xfrm>
            <a:off x="698266" y="454508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pic>
        <p:nvPicPr>
          <p:cNvPr id="10" name="Imagem 9" descr="Uma imagem contendo objeto&#10;&#10;Descrição gerada automaticamente">
            <a:extLst>
              <a:ext uri="{FF2B5EF4-FFF2-40B4-BE49-F238E27FC236}">
                <a16:creationId xmlns:a16="http://schemas.microsoft.com/office/drawing/2014/main" id="{9FCAF5FA-2F27-4D22-9357-6515A1DED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743" y="186808"/>
            <a:ext cx="1193458" cy="360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A31C43F3-49BB-4656-84FE-B1C539CA1B18}"/>
              </a:ext>
            </a:extLst>
          </p:cNvPr>
          <p:cNvSpPr/>
          <p:nvPr/>
        </p:nvSpPr>
        <p:spPr>
          <a:xfrm>
            <a:off x="10693743" y="6523032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ABRAINC  |</a:t>
            </a:r>
            <a:endParaRPr lang="pt-BR" sz="1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Espaço Reservado para Número de Slide 3">
            <a:extLst>
              <a:ext uri="{FF2B5EF4-FFF2-40B4-BE49-F238E27FC236}">
                <a16:creationId xmlns:a16="http://schemas.microsoft.com/office/drawing/2014/main" id="{CC2BA850-4B72-4FAF-8421-3684B85E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465" y="6502304"/>
            <a:ext cx="2743200" cy="365125"/>
          </a:xfrm>
        </p:spPr>
        <p:txBody>
          <a:bodyPr/>
          <a:lstStyle/>
          <a:p>
            <a:fld id="{1919BA14-15FF-3649-AADA-BE4DE2E680A2}" type="slidenum">
              <a:rPr lang="pt-BR" sz="1400" b="1" smtClean="0">
                <a:solidFill>
                  <a:schemeClr val="bg1"/>
                </a:solidFill>
              </a:rPr>
              <a:t>5</a:t>
            </a:fld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BF003F-6AA7-46A0-BCE0-3E4B26CBF386}"/>
              </a:ext>
            </a:extLst>
          </p:cNvPr>
          <p:cNvSpPr txBox="1"/>
          <p:nvPr/>
        </p:nvSpPr>
        <p:spPr>
          <a:xfrm>
            <a:off x="698266" y="454508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2655DF-3E1D-4192-B628-0EE43D11D7ED}"/>
              </a:ext>
            </a:extLst>
          </p:cNvPr>
          <p:cNvSpPr txBox="1"/>
          <p:nvPr/>
        </p:nvSpPr>
        <p:spPr>
          <a:xfrm>
            <a:off x="140506" y="6524770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Dados B3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BF033A2-65FC-4459-81F4-7CBE3D953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721" y="1627100"/>
            <a:ext cx="8449788" cy="2725148"/>
          </a:xfrm>
          <a:prstGeom prst="rect">
            <a:avLst/>
          </a:prstGeom>
        </p:spPr>
      </p:pic>
      <p:graphicFrame>
        <p:nvGraphicFramePr>
          <p:cNvPr id="16" name="Tabela 10">
            <a:extLst>
              <a:ext uri="{FF2B5EF4-FFF2-40B4-BE49-F238E27FC236}">
                <a16:creationId xmlns:a16="http://schemas.microsoft.com/office/drawing/2014/main" id="{FEDD844D-3862-4A11-B585-E2F9C0F90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26736"/>
              </p:ext>
            </p:extLst>
          </p:nvPr>
        </p:nvGraphicFramePr>
        <p:xfrm>
          <a:off x="2339100" y="4879129"/>
          <a:ext cx="8226385" cy="110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5">
                  <a:extLst>
                    <a:ext uri="{9D8B030D-6E8A-4147-A177-3AD203B41FA5}">
                      <a16:colId xmlns:a16="http://schemas.microsoft.com/office/drawing/2014/main" val="3437716843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1499696806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331136200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3006721916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2205235989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1931231228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3735123828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1958084793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1828480510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4014748831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3503627301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1799586325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2981788473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4088705453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836217964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4098933063"/>
                    </a:ext>
                  </a:extLst>
                </a:gridCol>
                <a:gridCol w="483905">
                  <a:extLst>
                    <a:ext uri="{9D8B030D-6E8A-4147-A177-3AD203B41FA5}">
                      <a16:colId xmlns:a16="http://schemas.microsoft.com/office/drawing/2014/main" val="2410637694"/>
                    </a:ext>
                  </a:extLst>
                </a:gridCol>
              </a:tblGrid>
              <a:tr h="3693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4,5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5,4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15,4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55,6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7,5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23,8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11,2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7,2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3,9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17,3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0,4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0,6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0,7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20,8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6,8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9,8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7,5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872087"/>
                  </a:ext>
                </a:extLst>
              </a:tr>
              <a:tr h="3693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4,3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8,5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15,1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14,5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26,8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22,2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138,0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10,8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9,3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6,1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14,0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17,5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10,0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21,0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4,4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79,8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45,4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66688"/>
                  </a:ext>
                </a:extLst>
              </a:tr>
              <a:tr h="3693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8,8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13,9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30,4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70,1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34,3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46,0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149,2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18,0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13,2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23,4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14,4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18,1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10,6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41,8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11,3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89,6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52,9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992453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159F2E72-56A0-4692-8219-69BD776C9875}"/>
              </a:ext>
            </a:extLst>
          </p:cNvPr>
          <p:cNvSpPr txBox="1"/>
          <p:nvPr/>
        </p:nvSpPr>
        <p:spPr>
          <a:xfrm>
            <a:off x="5011454" y="880936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N° DE IPOs NO BRASIL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06D31D4-C92F-45ED-B1CD-79E12914F6FC}"/>
              </a:ext>
            </a:extLst>
          </p:cNvPr>
          <p:cNvSpPr txBox="1"/>
          <p:nvPr/>
        </p:nvSpPr>
        <p:spPr>
          <a:xfrm>
            <a:off x="1581111" y="4905763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/>
              <a:t>IPOs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82BFC1C-FC54-4BCD-A676-A207BE92DDAC}"/>
              </a:ext>
            </a:extLst>
          </p:cNvPr>
          <p:cNvSpPr txBox="1"/>
          <p:nvPr/>
        </p:nvSpPr>
        <p:spPr>
          <a:xfrm>
            <a:off x="863319" y="5270655"/>
            <a:ext cx="1344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/>
              <a:t>FOLLOW-ONS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667CD28-7A43-4E96-906B-59EF49731FE9}"/>
              </a:ext>
            </a:extLst>
          </p:cNvPr>
          <p:cNvSpPr txBox="1"/>
          <p:nvPr/>
        </p:nvSpPr>
        <p:spPr>
          <a:xfrm>
            <a:off x="471897" y="5656571"/>
            <a:ext cx="1678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/>
              <a:t>CAPTAÇÃO TOTAL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6275659-1E6C-4C85-BB38-F3C2236A1D76}"/>
              </a:ext>
            </a:extLst>
          </p:cNvPr>
          <p:cNvSpPr txBox="1"/>
          <p:nvPr/>
        </p:nvSpPr>
        <p:spPr>
          <a:xfrm>
            <a:off x="504085" y="4530316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Em R$ bi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2B392D5C-0AF6-498A-A130-7F2D7132FA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70" t="14920" r="6788" b="12359"/>
          <a:stretch/>
        </p:blipFill>
        <p:spPr>
          <a:xfrm>
            <a:off x="4221526" y="1852041"/>
            <a:ext cx="448732" cy="18000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88DE139E-11D0-428D-862C-60F440A70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t="17656" r="6624" b="14495"/>
          <a:stretch/>
        </p:blipFill>
        <p:spPr bwMode="auto">
          <a:xfrm>
            <a:off x="3960666" y="1432569"/>
            <a:ext cx="45571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A30C6BE-7CF1-429E-ADE2-2541D770AC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791" b="21600"/>
          <a:stretch/>
        </p:blipFill>
        <p:spPr>
          <a:xfrm>
            <a:off x="4263158" y="1655917"/>
            <a:ext cx="392231" cy="1080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B5A1D12B-F0CC-4316-8FD7-E742B173FB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781" t="15387" r="13886" b="5572"/>
          <a:stretch/>
        </p:blipFill>
        <p:spPr>
          <a:xfrm>
            <a:off x="3374587" y="1454699"/>
            <a:ext cx="506134" cy="252000"/>
          </a:xfrm>
          <a:prstGeom prst="rect">
            <a:avLst/>
          </a:prstGeom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E488FBDF-FDE9-4848-BAEB-044FDD8A4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91" y="1729602"/>
            <a:ext cx="467604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A1018F0B-874D-4D59-9091-4C77CDF0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91" y="2017850"/>
            <a:ext cx="467604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>
            <a:extLst>
              <a:ext uri="{FF2B5EF4-FFF2-40B4-BE49-F238E27FC236}">
                <a16:creationId xmlns:a16="http://schemas.microsoft.com/office/drawing/2014/main" id="{255E7FA2-6212-40F6-86C4-6CDA11F73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0" y="2067009"/>
            <a:ext cx="467604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>
            <a:extLst>
              <a:ext uri="{FF2B5EF4-FFF2-40B4-BE49-F238E27FC236}">
                <a16:creationId xmlns:a16="http://schemas.microsoft.com/office/drawing/2014/main" id="{5E6CF80B-423D-4554-A4F4-4BC24A5D9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6" b="19216"/>
          <a:stretch/>
        </p:blipFill>
        <p:spPr bwMode="auto">
          <a:xfrm>
            <a:off x="4551794" y="3000503"/>
            <a:ext cx="78446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>
            <a:extLst>
              <a:ext uri="{FF2B5EF4-FFF2-40B4-BE49-F238E27FC236}">
                <a16:creationId xmlns:a16="http://schemas.microsoft.com/office/drawing/2014/main" id="{B989BEE8-E05C-493F-A63A-BF84B7E5E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6724" r="6288" b="16921"/>
          <a:stretch/>
        </p:blipFill>
        <p:spPr bwMode="auto">
          <a:xfrm>
            <a:off x="10044327" y="3038609"/>
            <a:ext cx="611835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DA395F1B-7551-4636-A29B-DD7B47297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8" r="21911"/>
          <a:stretch/>
        </p:blipFill>
        <p:spPr bwMode="auto">
          <a:xfrm>
            <a:off x="10121341" y="2712503"/>
            <a:ext cx="31729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>
            <a:extLst>
              <a:ext uri="{FF2B5EF4-FFF2-40B4-BE49-F238E27FC236}">
                <a16:creationId xmlns:a16="http://schemas.microsoft.com/office/drawing/2014/main" id="{91EC806F-1549-40FE-B0C4-0808A82E1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6" b="22603"/>
          <a:stretch/>
        </p:blipFill>
        <p:spPr bwMode="auto">
          <a:xfrm>
            <a:off x="2620533" y="3001558"/>
            <a:ext cx="635661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ixaDeTexto 50">
            <a:extLst>
              <a:ext uri="{FF2B5EF4-FFF2-40B4-BE49-F238E27FC236}">
                <a16:creationId xmlns:a16="http://schemas.microsoft.com/office/drawing/2014/main" id="{5A8E730B-9E2A-4084-9272-EBBDFA7440F5}"/>
              </a:ext>
            </a:extLst>
          </p:cNvPr>
          <p:cNvSpPr txBox="1"/>
          <p:nvPr/>
        </p:nvSpPr>
        <p:spPr>
          <a:xfrm>
            <a:off x="6156960" y="2637193"/>
            <a:ext cx="3912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</a:rPr>
              <a:t>8 anos sem IPOs do setor imobiliário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B094A6A0-2B34-41E6-A49B-3F03C3F59384}"/>
              </a:ext>
            </a:extLst>
          </p:cNvPr>
          <p:cNvSpPr/>
          <p:nvPr/>
        </p:nvSpPr>
        <p:spPr>
          <a:xfrm>
            <a:off x="6156960" y="3008387"/>
            <a:ext cx="3817112" cy="134386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436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C1445EB-B164-4AD9-9D69-A1226C6035C7}"/>
              </a:ext>
            </a:extLst>
          </p:cNvPr>
          <p:cNvSpPr/>
          <p:nvPr/>
        </p:nvSpPr>
        <p:spPr>
          <a:xfrm>
            <a:off x="0" y="2470"/>
            <a:ext cx="12192000" cy="696287"/>
          </a:xfrm>
          <a:prstGeom prst="rect">
            <a:avLst/>
          </a:prstGeom>
          <a:solidFill>
            <a:srgbClr val="143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</a:rPr>
              <a:t>   IPOs e FOLLOW-ONS DO SETOR IMOBILIÁRIO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1072E3-257B-44D5-AA1C-79D254CB77E0}"/>
              </a:ext>
            </a:extLst>
          </p:cNvPr>
          <p:cNvSpPr/>
          <p:nvPr/>
        </p:nvSpPr>
        <p:spPr>
          <a:xfrm>
            <a:off x="0" y="6497120"/>
            <a:ext cx="12192000" cy="368774"/>
          </a:xfrm>
          <a:prstGeom prst="rect">
            <a:avLst/>
          </a:prstGeom>
          <a:solidFill>
            <a:srgbClr val="143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D3711F-A371-4EB4-B1DA-50CBE52C5FEB}"/>
              </a:ext>
            </a:extLst>
          </p:cNvPr>
          <p:cNvSpPr txBox="1"/>
          <p:nvPr/>
        </p:nvSpPr>
        <p:spPr>
          <a:xfrm>
            <a:off x="698266" y="454508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pic>
        <p:nvPicPr>
          <p:cNvPr id="10" name="Imagem 9" descr="Uma imagem contendo objeto&#10;&#10;Descrição gerada automaticamente">
            <a:extLst>
              <a:ext uri="{FF2B5EF4-FFF2-40B4-BE49-F238E27FC236}">
                <a16:creationId xmlns:a16="http://schemas.microsoft.com/office/drawing/2014/main" id="{9FCAF5FA-2F27-4D22-9357-6515A1DED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743" y="186808"/>
            <a:ext cx="1193458" cy="360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A31C43F3-49BB-4656-84FE-B1C539CA1B18}"/>
              </a:ext>
            </a:extLst>
          </p:cNvPr>
          <p:cNvSpPr/>
          <p:nvPr/>
        </p:nvSpPr>
        <p:spPr>
          <a:xfrm>
            <a:off x="10693743" y="6523032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ABRAINC  |</a:t>
            </a:r>
            <a:endParaRPr lang="pt-BR" sz="1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Espaço Reservado para Número de Slide 3">
            <a:extLst>
              <a:ext uri="{FF2B5EF4-FFF2-40B4-BE49-F238E27FC236}">
                <a16:creationId xmlns:a16="http://schemas.microsoft.com/office/drawing/2014/main" id="{CC2BA850-4B72-4FAF-8421-3684B85E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465" y="6502304"/>
            <a:ext cx="2743200" cy="365125"/>
          </a:xfrm>
        </p:spPr>
        <p:txBody>
          <a:bodyPr/>
          <a:lstStyle/>
          <a:p>
            <a:fld id="{1919BA14-15FF-3649-AADA-BE4DE2E680A2}" type="slidenum">
              <a:rPr lang="pt-BR" sz="1400" b="1" smtClean="0">
                <a:solidFill>
                  <a:schemeClr val="bg1"/>
                </a:solidFill>
              </a:rPr>
              <a:t>6</a:t>
            </a:fld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BF003F-6AA7-46A0-BCE0-3E4B26CBF386}"/>
              </a:ext>
            </a:extLst>
          </p:cNvPr>
          <p:cNvSpPr txBox="1"/>
          <p:nvPr/>
        </p:nvSpPr>
        <p:spPr>
          <a:xfrm>
            <a:off x="698266" y="454508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54974D2-32F6-4755-B72E-9BE8AB166DAA}"/>
              </a:ext>
            </a:extLst>
          </p:cNvPr>
          <p:cNvGrpSpPr/>
          <p:nvPr/>
        </p:nvGrpSpPr>
        <p:grpSpPr>
          <a:xfrm>
            <a:off x="766723" y="817343"/>
            <a:ext cx="10139816" cy="4541832"/>
            <a:chOff x="726966" y="732533"/>
            <a:chExt cx="10703408" cy="5231180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B300680D-5930-4798-8B50-8527B7673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3975" y="732533"/>
              <a:ext cx="4846399" cy="234000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79CB9AA3-57A9-4DFE-B611-F1447E43C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3975" y="3623713"/>
              <a:ext cx="4841200" cy="2340000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5CECBF7-5AE9-4202-87D6-9FA5DDEC2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66" y="732533"/>
              <a:ext cx="4841200" cy="234000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4C9583B-E703-4BAE-B39E-068B9D80B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966" y="3623713"/>
              <a:ext cx="4841200" cy="2340000"/>
            </a:xfrm>
            <a:prstGeom prst="rect">
              <a:avLst/>
            </a:prstGeom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8FC4A9F2-7197-4192-88B9-6838173B42C6}"/>
              </a:ext>
            </a:extLst>
          </p:cNvPr>
          <p:cNvSpPr txBox="1"/>
          <p:nvPr/>
        </p:nvSpPr>
        <p:spPr>
          <a:xfrm>
            <a:off x="2801422" y="5532177"/>
            <a:ext cx="7126348" cy="892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</a:rPr>
              <a:t>SETOR IMOBILIARIO CONSEGUIU CAPTAR R$ 7 BI DESDE 2019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rgbClr val="002060"/>
                </a:solidFill>
              </a:rPr>
              <a:t>2 IPOs (Mitre e Moura Dubeux)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rgbClr val="002060"/>
                </a:solidFill>
              </a:rPr>
              <a:t>11 Follow-ons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6253E4-00F1-413F-8F07-7E39A84B434E}"/>
              </a:ext>
            </a:extLst>
          </p:cNvPr>
          <p:cNvSpPr txBox="1"/>
          <p:nvPr/>
        </p:nvSpPr>
        <p:spPr>
          <a:xfrm>
            <a:off x="140506" y="6524770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Dados B3</a:t>
            </a:r>
          </a:p>
        </p:txBody>
      </p:sp>
    </p:spTree>
    <p:extLst>
      <p:ext uri="{BB962C8B-B14F-4D97-AF65-F5344CB8AC3E}">
        <p14:creationId xmlns:p14="http://schemas.microsoft.com/office/powerpoint/2010/main" val="184112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C1445EB-B164-4AD9-9D69-A1226C6035C7}"/>
              </a:ext>
            </a:extLst>
          </p:cNvPr>
          <p:cNvSpPr/>
          <p:nvPr/>
        </p:nvSpPr>
        <p:spPr>
          <a:xfrm>
            <a:off x="0" y="2470"/>
            <a:ext cx="12192000" cy="696287"/>
          </a:xfrm>
          <a:prstGeom prst="rect">
            <a:avLst/>
          </a:prstGeom>
          <a:solidFill>
            <a:srgbClr val="143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</a:rPr>
              <a:t>   DESEMPENHO NA BOLSA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1072E3-257B-44D5-AA1C-79D254CB77E0}"/>
              </a:ext>
            </a:extLst>
          </p:cNvPr>
          <p:cNvSpPr/>
          <p:nvPr/>
        </p:nvSpPr>
        <p:spPr>
          <a:xfrm>
            <a:off x="0" y="6497120"/>
            <a:ext cx="12192000" cy="368774"/>
          </a:xfrm>
          <a:prstGeom prst="rect">
            <a:avLst/>
          </a:prstGeom>
          <a:solidFill>
            <a:srgbClr val="143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D3711F-A371-4EB4-B1DA-50CBE52C5FEB}"/>
              </a:ext>
            </a:extLst>
          </p:cNvPr>
          <p:cNvSpPr txBox="1"/>
          <p:nvPr/>
        </p:nvSpPr>
        <p:spPr>
          <a:xfrm>
            <a:off x="698266" y="454508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pic>
        <p:nvPicPr>
          <p:cNvPr id="10" name="Imagem 9" descr="Uma imagem contendo objeto&#10;&#10;Descrição gerada automaticamente">
            <a:extLst>
              <a:ext uri="{FF2B5EF4-FFF2-40B4-BE49-F238E27FC236}">
                <a16:creationId xmlns:a16="http://schemas.microsoft.com/office/drawing/2014/main" id="{9FCAF5FA-2F27-4D22-9357-6515A1DED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743" y="186808"/>
            <a:ext cx="1193458" cy="360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A31C43F3-49BB-4656-84FE-B1C539CA1B18}"/>
              </a:ext>
            </a:extLst>
          </p:cNvPr>
          <p:cNvSpPr/>
          <p:nvPr/>
        </p:nvSpPr>
        <p:spPr>
          <a:xfrm>
            <a:off x="10693743" y="6523032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ABRAINC  |</a:t>
            </a:r>
            <a:endParaRPr lang="pt-BR" sz="1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Espaço Reservado para Número de Slide 3">
            <a:extLst>
              <a:ext uri="{FF2B5EF4-FFF2-40B4-BE49-F238E27FC236}">
                <a16:creationId xmlns:a16="http://schemas.microsoft.com/office/drawing/2014/main" id="{CC2BA850-4B72-4FAF-8421-3684B85E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465" y="6502304"/>
            <a:ext cx="2743200" cy="365125"/>
          </a:xfrm>
        </p:spPr>
        <p:txBody>
          <a:bodyPr/>
          <a:lstStyle/>
          <a:p>
            <a:fld id="{1919BA14-15FF-3649-AADA-BE4DE2E680A2}" type="slidenum">
              <a:rPr lang="pt-BR" sz="1400" b="1" smtClean="0">
                <a:solidFill>
                  <a:schemeClr val="bg1"/>
                </a:solidFill>
              </a:rPr>
              <a:t>7</a:t>
            </a:fld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BF003F-6AA7-46A0-BCE0-3E4B26CBF386}"/>
              </a:ext>
            </a:extLst>
          </p:cNvPr>
          <p:cNvSpPr txBox="1"/>
          <p:nvPr/>
        </p:nvSpPr>
        <p:spPr>
          <a:xfrm>
            <a:off x="698266" y="454508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6253E4-00F1-413F-8F07-7E39A84B434E}"/>
              </a:ext>
            </a:extLst>
          </p:cNvPr>
          <p:cNvSpPr txBox="1"/>
          <p:nvPr/>
        </p:nvSpPr>
        <p:spPr>
          <a:xfrm>
            <a:off x="140506" y="6524770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Dados B3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9108C22-1CED-40C1-9ED8-33E9B3626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59" y="930489"/>
            <a:ext cx="9155616" cy="4997021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1D0EE9A-9768-4148-BF95-7DAC44F783FC}"/>
              </a:ext>
            </a:extLst>
          </p:cNvPr>
          <p:cNvCxnSpPr>
            <a:cxnSpLocks/>
          </p:cNvCxnSpPr>
          <p:nvPr/>
        </p:nvCxnSpPr>
        <p:spPr>
          <a:xfrm flipV="1">
            <a:off x="1683026" y="1924594"/>
            <a:ext cx="1138551" cy="524364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08B3ACC0-89BC-4578-8316-D28EF2C1CB7D}"/>
              </a:ext>
            </a:extLst>
          </p:cNvPr>
          <p:cNvSpPr/>
          <p:nvPr/>
        </p:nvSpPr>
        <p:spPr>
          <a:xfrm>
            <a:off x="627019" y="2376682"/>
            <a:ext cx="3834420" cy="1987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52A0567-5047-441D-B3D2-41B8EE06D34C}"/>
              </a:ext>
            </a:extLst>
          </p:cNvPr>
          <p:cNvSpPr txBox="1"/>
          <p:nvPr/>
        </p:nvSpPr>
        <p:spPr>
          <a:xfrm>
            <a:off x="2904366" y="1569978"/>
            <a:ext cx="555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6">
                    <a:lumMod val="50000"/>
                  </a:schemeClr>
                </a:solidFill>
              </a:rPr>
              <a:t>- Superior à bolsa em momentos de crescimento econômico</a:t>
            </a:r>
          </a:p>
          <a:p>
            <a:r>
              <a:rPr lang="pt-BR" sz="1400" dirty="0">
                <a:solidFill>
                  <a:schemeClr val="accent6">
                    <a:lumMod val="50000"/>
                  </a:schemeClr>
                </a:solidFill>
              </a:rPr>
              <a:t>- Consolidação do MCMV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A006D962-0ACE-4261-9F0E-438A069D36A3}"/>
              </a:ext>
            </a:extLst>
          </p:cNvPr>
          <p:cNvSpPr/>
          <p:nvPr/>
        </p:nvSpPr>
        <p:spPr>
          <a:xfrm>
            <a:off x="8057322" y="1530624"/>
            <a:ext cx="689113" cy="17161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BEAEFB8-2403-4458-8AAE-E5A044EFDBE8}"/>
              </a:ext>
            </a:extLst>
          </p:cNvPr>
          <p:cNvSpPr txBox="1"/>
          <p:nvPr/>
        </p:nvSpPr>
        <p:spPr>
          <a:xfrm>
            <a:off x="9627470" y="1345501"/>
            <a:ext cx="2485020" cy="1046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u="sng" dirty="0"/>
              <a:t>Crescimento em 2019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/>
              <a:t>Bovespa:  </a:t>
            </a:r>
            <a:r>
              <a:rPr lang="pt-BR" sz="1600" b="1" dirty="0"/>
              <a:t>31%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/>
              <a:t>Setor Imobiliário*: </a:t>
            </a:r>
            <a:r>
              <a:rPr lang="pt-BR" sz="1600" b="1" dirty="0"/>
              <a:t>60</a:t>
            </a:r>
            <a:r>
              <a:rPr lang="pt-BR" b="1" dirty="0"/>
              <a:t>%</a:t>
            </a:r>
          </a:p>
          <a:p>
            <a:r>
              <a:rPr lang="pt-BR" sz="1200" dirty="0"/>
              <a:t>(índice imob11)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C2129BE-9A9B-49F9-A36D-A49C30A098C2}"/>
              </a:ext>
            </a:extLst>
          </p:cNvPr>
          <p:cNvSpPr txBox="1"/>
          <p:nvPr/>
        </p:nvSpPr>
        <p:spPr>
          <a:xfrm>
            <a:off x="7356175" y="885545"/>
            <a:ext cx="2240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Aumento dos Follow ons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761E02D4-430C-4509-BCB9-93D5044617CE}"/>
              </a:ext>
            </a:extLst>
          </p:cNvPr>
          <p:cNvCxnSpPr>
            <a:cxnSpLocks/>
          </p:cNvCxnSpPr>
          <p:nvPr/>
        </p:nvCxnSpPr>
        <p:spPr>
          <a:xfrm flipV="1">
            <a:off x="8490684" y="1181015"/>
            <a:ext cx="255751" cy="310783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8D2E420B-014A-4A18-8015-08CD55F20ADD}"/>
              </a:ext>
            </a:extLst>
          </p:cNvPr>
          <p:cNvCxnSpPr>
            <a:cxnSpLocks/>
          </p:cNvCxnSpPr>
          <p:nvPr/>
        </p:nvCxnSpPr>
        <p:spPr>
          <a:xfrm>
            <a:off x="7503396" y="3777804"/>
            <a:ext cx="0" cy="423136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C9ED19E-A7AD-4FB2-8DCB-8CA7FE10B656}"/>
              </a:ext>
            </a:extLst>
          </p:cNvPr>
          <p:cNvSpPr txBox="1"/>
          <p:nvPr/>
        </p:nvSpPr>
        <p:spPr>
          <a:xfrm>
            <a:off x="6672002" y="4189086"/>
            <a:ext cx="1611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Lei do Distrato</a:t>
            </a:r>
          </a:p>
          <a:p>
            <a:pPr algn="ctr"/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Dez/18</a:t>
            </a:r>
          </a:p>
          <a:p>
            <a:pPr algn="ctr"/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(inicio retomada)</a:t>
            </a:r>
          </a:p>
        </p:txBody>
      </p:sp>
    </p:spTree>
    <p:extLst>
      <p:ext uri="{BB962C8B-B14F-4D97-AF65-F5344CB8AC3E}">
        <p14:creationId xmlns:p14="http://schemas.microsoft.com/office/powerpoint/2010/main" val="325578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C1445EB-B164-4AD9-9D69-A1226C6035C7}"/>
              </a:ext>
            </a:extLst>
          </p:cNvPr>
          <p:cNvSpPr/>
          <p:nvPr/>
        </p:nvSpPr>
        <p:spPr>
          <a:xfrm>
            <a:off x="0" y="2470"/>
            <a:ext cx="12192000" cy="696287"/>
          </a:xfrm>
          <a:prstGeom prst="rect">
            <a:avLst/>
          </a:prstGeom>
          <a:solidFill>
            <a:srgbClr val="143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</a:rPr>
              <a:t>  PARTICIPAÇÃO ESTRANGEIRA NOS IPOs E FOLLOW </a:t>
            </a:r>
            <a:r>
              <a:rPr lang="pt-BR" sz="3200" b="1" dirty="0" err="1">
                <a:solidFill>
                  <a:schemeClr val="bg1"/>
                </a:solidFill>
              </a:rPr>
              <a:t>ON’s</a:t>
            </a:r>
            <a:r>
              <a:rPr lang="pt-BR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1072E3-257B-44D5-AA1C-79D254CB77E0}"/>
              </a:ext>
            </a:extLst>
          </p:cNvPr>
          <p:cNvSpPr/>
          <p:nvPr/>
        </p:nvSpPr>
        <p:spPr>
          <a:xfrm>
            <a:off x="0" y="6497120"/>
            <a:ext cx="12192000" cy="368774"/>
          </a:xfrm>
          <a:prstGeom prst="rect">
            <a:avLst/>
          </a:prstGeom>
          <a:solidFill>
            <a:srgbClr val="143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D3711F-A371-4EB4-B1DA-50CBE52C5FEB}"/>
              </a:ext>
            </a:extLst>
          </p:cNvPr>
          <p:cNvSpPr txBox="1"/>
          <p:nvPr/>
        </p:nvSpPr>
        <p:spPr>
          <a:xfrm>
            <a:off x="698266" y="454508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pic>
        <p:nvPicPr>
          <p:cNvPr id="10" name="Imagem 9" descr="Uma imagem contendo objeto&#10;&#10;Descrição gerada automaticamente">
            <a:extLst>
              <a:ext uri="{FF2B5EF4-FFF2-40B4-BE49-F238E27FC236}">
                <a16:creationId xmlns:a16="http://schemas.microsoft.com/office/drawing/2014/main" id="{9FCAF5FA-2F27-4D22-9357-6515A1DED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743" y="186808"/>
            <a:ext cx="1193458" cy="360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A31C43F3-49BB-4656-84FE-B1C539CA1B18}"/>
              </a:ext>
            </a:extLst>
          </p:cNvPr>
          <p:cNvSpPr/>
          <p:nvPr/>
        </p:nvSpPr>
        <p:spPr>
          <a:xfrm>
            <a:off x="10693743" y="6523032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ABRAINC  |</a:t>
            </a:r>
            <a:endParaRPr lang="pt-BR" sz="1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Espaço Reservado para Número de Slide 3">
            <a:extLst>
              <a:ext uri="{FF2B5EF4-FFF2-40B4-BE49-F238E27FC236}">
                <a16:creationId xmlns:a16="http://schemas.microsoft.com/office/drawing/2014/main" id="{CC2BA850-4B72-4FAF-8421-3684B85E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465" y="6502304"/>
            <a:ext cx="2743200" cy="365125"/>
          </a:xfrm>
        </p:spPr>
        <p:txBody>
          <a:bodyPr/>
          <a:lstStyle/>
          <a:p>
            <a:fld id="{1919BA14-15FF-3649-AADA-BE4DE2E680A2}" type="slidenum">
              <a:rPr lang="pt-BR" sz="1400" b="1" smtClean="0">
                <a:solidFill>
                  <a:schemeClr val="bg1"/>
                </a:solidFill>
              </a:rPr>
              <a:t>8</a:t>
            </a:fld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BF003F-6AA7-46A0-BCE0-3E4B26CBF386}"/>
              </a:ext>
            </a:extLst>
          </p:cNvPr>
          <p:cNvSpPr txBox="1"/>
          <p:nvPr/>
        </p:nvSpPr>
        <p:spPr>
          <a:xfrm>
            <a:off x="698266" y="454508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A9E810-1C9B-4EE4-B7D6-075261808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51" y="1520384"/>
            <a:ext cx="4572396" cy="27434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96F21F5-E3AE-4883-A9AB-7D88CF4FC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709" y="1520384"/>
            <a:ext cx="4572396" cy="274343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2904941-6E45-48C3-8D32-0AE20BBDDB81}"/>
              </a:ext>
            </a:extLst>
          </p:cNvPr>
          <p:cNvSpPr txBox="1"/>
          <p:nvPr/>
        </p:nvSpPr>
        <p:spPr>
          <a:xfrm>
            <a:off x="2012028" y="5004461"/>
            <a:ext cx="830728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VOLUME DE INVESTIMENTO POR ESTRANGEIROS É MAIORIA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4F01A0-817D-4B52-8FC2-BDA18C876F0F}"/>
              </a:ext>
            </a:extLst>
          </p:cNvPr>
          <p:cNvSpPr txBox="1"/>
          <p:nvPr/>
        </p:nvSpPr>
        <p:spPr>
          <a:xfrm>
            <a:off x="140506" y="6524770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Dados B3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43A2F3-A3BC-47AB-BE42-B15F6988F075}"/>
              </a:ext>
            </a:extLst>
          </p:cNvPr>
          <p:cNvSpPr txBox="1"/>
          <p:nvPr/>
        </p:nvSpPr>
        <p:spPr>
          <a:xfrm>
            <a:off x="4781550" y="880936"/>
            <a:ext cx="2750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/>
              <a:t>SETOR IMOBILIÁRIO</a:t>
            </a:r>
          </a:p>
        </p:txBody>
      </p:sp>
    </p:spTree>
    <p:extLst>
      <p:ext uri="{BB962C8B-B14F-4D97-AF65-F5344CB8AC3E}">
        <p14:creationId xmlns:p14="http://schemas.microsoft.com/office/powerpoint/2010/main" val="7711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C1445EB-B164-4AD9-9D69-A1226C6035C7}"/>
              </a:ext>
            </a:extLst>
          </p:cNvPr>
          <p:cNvSpPr/>
          <p:nvPr/>
        </p:nvSpPr>
        <p:spPr>
          <a:xfrm>
            <a:off x="0" y="2470"/>
            <a:ext cx="12192000" cy="696287"/>
          </a:xfrm>
          <a:prstGeom prst="rect">
            <a:avLst/>
          </a:prstGeom>
          <a:solidFill>
            <a:srgbClr val="143A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bg1"/>
                </a:solidFill>
              </a:rPr>
              <a:t>   COBERTURA DO SETOR IMOBILIÁRIO (principais casas)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1072E3-257B-44D5-AA1C-79D254CB77E0}"/>
              </a:ext>
            </a:extLst>
          </p:cNvPr>
          <p:cNvSpPr/>
          <p:nvPr/>
        </p:nvSpPr>
        <p:spPr>
          <a:xfrm>
            <a:off x="0" y="6497120"/>
            <a:ext cx="12192000" cy="368774"/>
          </a:xfrm>
          <a:prstGeom prst="rect">
            <a:avLst/>
          </a:prstGeom>
          <a:solidFill>
            <a:srgbClr val="143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D3711F-A371-4EB4-B1DA-50CBE52C5FEB}"/>
              </a:ext>
            </a:extLst>
          </p:cNvPr>
          <p:cNvSpPr txBox="1"/>
          <p:nvPr/>
        </p:nvSpPr>
        <p:spPr>
          <a:xfrm>
            <a:off x="698266" y="944840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pic>
        <p:nvPicPr>
          <p:cNvPr id="10" name="Imagem 9" descr="Uma imagem contendo objeto&#10;&#10;Descrição gerada automaticamente">
            <a:extLst>
              <a:ext uri="{FF2B5EF4-FFF2-40B4-BE49-F238E27FC236}">
                <a16:creationId xmlns:a16="http://schemas.microsoft.com/office/drawing/2014/main" id="{9FCAF5FA-2F27-4D22-9357-6515A1DED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743" y="186808"/>
            <a:ext cx="1193458" cy="36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FBF003F-6AA7-46A0-BCE0-3E4B26CBF386}"/>
              </a:ext>
            </a:extLst>
          </p:cNvPr>
          <p:cNvSpPr txBox="1"/>
          <p:nvPr/>
        </p:nvSpPr>
        <p:spPr>
          <a:xfrm>
            <a:off x="698266" y="944840"/>
            <a:ext cx="1067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b="1" dirty="0">
              <a:solidFill>
                <a:srgbClr val="00206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58A967-0992-483A-A3C0-90EDB9AA4780}"/>
              </a:ext>
            </a:extLst>
          </p:cNvPr>
          <p:cNvSpPr txBox="1"/>
          <p:nvPr/>
        </p:nvSpPr>
        <p:spPr>
          <a:xfrm>
            <a:off x="601368" y="731146"/>
            <a:ext cx="1077044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pt-BR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Itaú IBBA 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Bradesco BBI 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Santander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Banco do Brasil 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BTG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XP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Safra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4D2959-1FF9-4165-8F9F-11BF98331D8E}"/>
              </a:ext>
            </a:extLst>
          </p:cNvPr>
          <p:cNvSpPr txBox="1"/>
          <p:nvPr/>
        </p:nvSpPr>
        <p:spPr>
          <a:xfrm>
            <a:off x="5058895" y="786813"/>
            <a:ext cx="481307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pt-BR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Eleven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Empiricus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Nord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Levante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JP Morgan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Morgan Stanley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Credit Suisse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Citi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pt-B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8BB28D-C738-407D-A812-8B4F641CEC65}"/>
              </a:ext>
            </a:extLst>
          </p:cNvPr>
          <p:cNvSpPr txBox="1"/>
          <p:nvPr/>
        </p:nvSpPr>
        <p:spPr>
          <a:xfrm>
            <a:off x="911310" y="5434681"/>
            <a:ext cx="1015056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2060"/>
                </a:solidFill>
              </a:rPr>
              <a:t>SETOR COM AMPLA COBERTURA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2060"/>
                </a:solidFill>
              </a:rPr>
              <a:t>BANCOS ESTRANGEIROS TAMBÉM COBREM O SETOR DANDO SEGURANÇA AO INVESTIDOR 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784AFB4-F740-4FBD-84EC-52BEE48E9C0F}"/>
              </a:ext>
            </a:extLst>
          </p:cNvPr>
          <p:cNvSpPr/>
          <p:nvPr/>
        </p:nvSpPr>
        <p:spPr>
          <a:xfrm>
            <a:off x="10693743" y="6523032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ABRAINC  |</a:t>
            </a:r>
            <a:endParaRPr lang="pt-BR" sz="1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6" name="Espaço Reservado para Número de Slide 3">
            <a:extLst>
              <a:ext uri="{FF2B5EF4-FFF2-40B4-BE49-F238E27FC236}">
                <a16:creationId xmlns:a16="http://schemas.microsoft.com/office/drawing/2014/main" id="{C5125330-F68E-49F6-8536-F95BAD51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465" y="6502304"/>
            <a:ext cx="2743200" cy="365125"/>
          </a:xfrm>
        </p:spPr>
        <p:txBody>
          <a:bodyPr/>
          <a:lstStyle/>
          <a:p>
            <a:fld id="{1919BA14-15FF-3649-AADA-BE4DE2E680A2}" type="slidenum">
              <a:rPr lang="pt-BR" sz="1400" b="1" smtClean="0">
                <a:solidFill>
                  <a:schemeClr val="bg1"/>
                </a:solidFill>
              </a:rPr>
              <a:t>9</a:t>
            </a:fld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58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9750144744EB448343D99052A30C70" ma:contentTypeVersion="10" ma:contentTypeDescription="Crie um novo documento." ma:contentTypeScope="" ma:versionID="69138a6c552124394716a6f0242b71e8">
  <xsd:schema xmlns:xsd="http://www.w3.org/2001/XMLSchema" xmlns:xs="http://www.w3.org/2001/XMLSchema" xmlns:p="http://schemas.microsoft.com/office/2006/metadata/properties" xmlns:ns3="f4396915-2d43-4af5-8b37-ad2970b9b747" targetNamespace="http://schemas.microsoft.com/office/2006/metadata/properties" ma:root="true" ma:fieldsID="7bd681c6fdf937cd27a8302c9e0e249f" ns3:_="">
    <xsd:import namespace="f4396915-2d43-4af5-8b37-ad2970b9b7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96915-2d43-4af5-8b37-ad2970b9b7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0D18AC-661E-4B7B-948B-3E1D30F2F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37B4A1-4235-4F00-84CA-1557E7AD5AD3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4396915-2d43-4af5-8b37-ad2970b9b747"/>
  </ds:schemaRefs>
</ds:datastoreItem>
</file>

<file path=customXml/itemProps3.xml><?xml version="1.0" encoding="utf-8"?>
<ds:datastoreItem xmlns:ds="http://schemas.openxmlformats.org/officeDocument/2006/customXml" ds:itemID="{F6B5BCC9-EB3F-4CE0-AB91-417CC3B43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396915-2d43-4af5-8b37-ad2970b9b7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6265</TotalTime>
  <Words>740</Words>
  <Application>Microsoft Office PowerPoint</Application>
  <PresentationFormat>Widescreen</PresentationFormat>
  <Paragraphs>237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Franciane Sotero</dc:creator>
  <cp:lastModifiedBy>Renato Lomonaco</cp:lastModifiedBy>
  <cp:revision>120</cp:revision>
  <cp:lastPrinted>2020-08-31T15:40:53Z</cp:lastPrinted>
  <dcterms:created xsi:type="dcterms:W3CDTF">2019-02-06T18:36:13Z</dcterms:created>
  <dcterms:modified xsi:type="dcterms:W3CDTF">2020-09-01T18:35:41Z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0x0101006F9750144744EB448343D99052A30C70</vt:lpwstr>
  </property>
</Properties>
</file>